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297" r:id="rId46"/>
    <p:sldId id="301" r:id="rId47"/>
    <p:sldId id="302" r:id="rId48"/>
    <p:sldId id="304" r:id="rId49"/>
    <p:sldId id="303" r:id="rId50"/>
  </p:sldIdLst>
  <p:sldSz cx="9144000" cy="5143500" type="screen16x9"/>
  <p:notesSz cx="6858000" cy="9144000"/>
  <p:embeddedFontLst>
    <p:embeddedFont>
      <p:font typeface="Nunito" charset="0"/>
      <p:regular r:id="rId52"/>
      <p:bold r:id="rId53"/>
      <p:italic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A9A7B64-094D-4D2A-B508-375AF62E66D9}">
  <a:tblStyle styleId="{DA9A7B64-094D-4D2A-B508-375AF62E66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23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96735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四l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Pīnyīn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拼音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Shape 200"/>
          <p:cNvGraphicFramePr/>
          <p:nvPr/>
        </p:nvGraphicFramePr>
        <p:xfrm>
          <a:off x="567650" y="1611675"/>
          <a:ext cx="1441425" cy="19201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j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q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x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01" name="Shape 201"/>
          <p:cNvGraphicFramePr/>
          <p:nvPr/>
        </p:nvGraphicFramePr>
        <p:xfrm>
          <a:off x="4906275" y="1611675"/>
          <a:ext cx="1441425" cy="21944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jü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qü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xü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02" name="Shape 202"/>
          <p:cNvGraphicFramePr/>
          <p:nvPr/>
        </p:nvGraphicFramePr>
        <p:xfrm>
          <a:off x="3008175" y="2204100"/>
          <a:ext cx="701700" cy="73149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01700"/>
              </a:tblGrid>
              <a:tr h="605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ü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3" name="Shape 203"/>
          <p:cNvSpPr/>
          <p:nvPr/>
        </p:nvSpPr>
        <p:spPr>
          <a:xfrm>
            <a:off x="2251025" y="2204100"/>
            <a:ext cx="583200" cy="6183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016475" y="2274150"/>
            <a:ext cx="583200" cy="478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7064789" y="1659148"/>
            <a:ext cx="1069200" cy="735600"/>
          </a:xfrm>
          <a:prstGeom prst="wedgeRectCallout">
            <a:avLst>
              <a:gd name="adj1" fmla="val 156900"/>
              <a:gd name="adj2" fmla="val 192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/>
              <a:t>G</a:t>
            </a:r>
          </a:p>
        </p:txBody>
      </p:sp>
      <p:sp>
        <p:nvSpPr>
          <p:cNvPr id="206" name="Shape 206"/>
          <p:cNvSpPr/>
          <p:nvPr/>
        </p:nvSpPr>
        <p:spPr>
          <a:xfrm flipH="1">
            <a:off x="7064789" y="2939398"/>
            <a:ext cx="1069200" cy="735600"/>
          </a:xfrm>
          <a:prstGeom prst="wedgeRectCallout">
            <a:avLst>
              <a:gd name="adj1" fmla="val 156900"/>
              <a:gd name="adj2" fmla="val 192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/>
              <a:t>Shh</a:t>
            </a:r>
          </a:p>
        </p:txBody>
      </p:sp>
      <p:sp>
        <p:nvSpPr>
          <p:cNvPr id="207" name="Shape 207"/>
          <p:cNvSpPr/>
          <p:nvPr/>
        </p:nvSpPr>
        <p:spPr>
          <a:xfrm flipH="1">
            <a:off x="2761814" y="3242598"/>
            <a:ext cx="1069200" cy="735600"/>
          </a:xfrm>
          <a:prstGeom prst="wedgeRectCallout">
            <a:avLst>
              <a:gd name="adj1" fmla="val 2870"/>
              <a:gd name="adj2" fmla="val -10235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/>
              <a:t>Yu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19150" y="449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/>
              <a:t>Kes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19150" y="449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b="1"/>
              <a:t>Kes 4</a:t>
            </a:r>
          </a:p>
          <a:p>
            <a:pPr lvl="0" rtl="0">
              <a:spcBef>
                <a:spcPts val="0"/>
              </a:spcBef>
              <a:buNone/>
            </a:pPr>
            <a:endParaRPr sz="3600" b="1"/>
          </a:p>
        </p:txBody>
      </p:sp>
      <p:graphicFrame>
        <p:nvGraphicFramePr>
          <p:cNvPr id="214" name="Shape 214"/>
          <p:cNvGraphicFramePr/>
          <p:nvPr/>
        </p:nvGraphicFramePr>
        <p:xfrm>
          <a:off x="952500" y="1216850"/>
          <a:ext cx="7833850" cy="340960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833850"/>
              </a:tblGrid>
              <a:tr h="18272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582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t="4642" b="10330"/>
          <a:stretch/>
        </p:blipFill>
        <p:spPr>
          <a:xfrm>
            <a:off x="2637325" y="1275200"/>
            <a:ext cx="3910938" cy="15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t="4890" b="14936"/>
          <a:stretch/>
        </p:blipFill>
        <p:spPr>
          <a:xfrm>
            <a:off x="2507475" y="3076425"/>
            <a:ext cx="4310575" cy="15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1683753" y="155458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Shùzì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0" b="1"/>
              <a:t>数字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Nombor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Shape 226"/>
          <p:cNvGraphicFramePr/>
          <p:nvPr/>
        </p:nvGraphicFramePr>
        <p:xfrm>
          <a:off x="1197450" y="742288"/>
          <a:ext cx="2853575" cy="411462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885100"/>
                <a:gridCol w="885100"/>
                <a:gridCol w="1083375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零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Líng</a:t>
                      </a:r>
                    </a:p>
                  </a:txBody>
                  <a:tcPr marL="91425" marR="91425" marT="91425" marB="91425"/>
                </a:tc>
              </a:tr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一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Yī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三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Sān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四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Sì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五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Wǔ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27" name="Shape 227"/>
          <p:cNvGraphicFramePr/>
          <p:nvPr/>
        </p:nvGraphicFramePr>
        <p:xfrm>
          <a:off x="5047100" y="1062313"/>
          <a:ext cx="2655300" cy="34745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885100"/>
                <a:gridCol w="885100"/>
                <a:gridCol w="885100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六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Liù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七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Qī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八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Bā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Jiǔ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Shape 232"/>
          <p:cNvGraphicFramePr/>
          <p:nvPr/>
        </p:nvGraphicFramePr>
        <p:xfrm>
          <a:off x="1104150" y="1062313"/>
          <a:ext cx="3576675" cy="34745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911875"/>
                <a:gridCol w="1086825"/>
                <a:gridCol w="1577975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十一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Shíyī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十二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Shíèr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十三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Shísān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十四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Shísì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十五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Shíwǔ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33" name="Shape 233"/>
          <p:cNvGraphicFramePr/>
          <p:nvPr/>
        </p:nvGraphicFramePr>
        <p:xfrm>
          <a:off x="5198750" y="1062313"/>
          <a:ext cx="3226800" cy="34745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885100"/>
                <a:gridCol w="990075"/>
                <a:gridCol w="1351625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十六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Shíliù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十七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Shíqī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十八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Shíbā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十九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Shíjiǔ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Shape 238"/>
          <p:cNvGraphicFramePr/>
          <p:nvPr/>
        </p:nvGraphicFramePr>
        <p:xfrm>
          <a:off x="462675" y="852363"/>
          <a:ext cx="3984900" cy="34745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01925"/>
                <a:gridCol w="1413425"/>
                <a:gridCol w="1869550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二十一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</a:t>
                      </a:r>
                      <a:r>
                        <a:rPr lang="en-GB" sz="3000" b="1"/>
                        <a:t>shíyī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二十二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Èrshíèr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二十三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Èrshísān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二十四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Èrshísì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二十五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Èrshíwǔ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39" name="Shape 239"/>
          <p:cNvGraphicFramePr/>
          <p:nvPr/>
        </p:nvGraphicFramePr>
        <p:xfrm>
          <a:off x="4778875" y="852363"/>
          <a:ext cx="3798300" cy="347457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68475"/>
                <a:gridCol w="1374950"/>
                <a:gridCol w="1654875"/>
              </a:tblGrid>
              <a:tr h="567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二十六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</a:t>
                      </a:r>
                      <a:r>
                        <a:rPr lang="en-GB" sz="3000" b="1"/>
                        <a:t>shíliù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二十七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Èrshíqī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二十八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Èrshíbā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二十九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Èrshíjiǔ</a:t>
                      </a:r>
                    </a:p>
                  </a:txBody>
                  <a:tcPr marL="91425" marR="91425" marT="91425" marB="91425"/>
                </a:tc>
              </a:tr>
              <a:tr h="6270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三十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>
                          <a:highlight>
                            <a:srgbClr val="FFFFFF"/>
                          </a:highlight>
                        </a:rPr>
                        <a:t>Sānshí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Shape 244"/>
          <p:cNvGraphicFramePr/>
          <p:nvPr/>
        </p:nvGraphicFramePr>
        <p:xfrm>
          <a:off x="894175" y="935000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99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九十九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？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" name="Shape 245"/>
          <p:cNvSpPr/>
          <p:nvPr/>
        </p:nvSpPr>
        <p:spPr>
          <a:xfrm>
            <a:off x="4058800" y="2099400"/>
            <a:ext cx="793200" cy="88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46" name="Shape 246"/>
          <p:cNvGraphicFramePr/>
          <p:nvPr/>
        </p:nvGraphicFramePr>
        <p:xfrm>
          <a:off x="1022525" y="3443575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一百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？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Shape 251"/>
          <p:cNvGraphicFramePr/>
          <p:nvPr/>
        </p:nvGraphicFramePr>
        <p:xfrm>
          <a:off x="894175" y="935000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99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九十九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Jiǔshíjiǔ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2" name="Shape 252"/>
          <p:cNvSpPr/>
          <p:nvPr/>
        </p:nvSpPr>
        <p:spPr>
          <a:xfrm>
            <a:off x="4058800" y="2099400"/>
            <a:ext cx="793200" cy="88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53" name="Shape 253"/>
          <p:cNvGraphicFramePr/>
          <p:nvPr/>
        </p:nvGraphicFramePr>
        <p:xfrm>
          <a:off x="1022525" y="3443575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一百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？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Shape 258"/>
          <p:cNvGraphicFramePr/>
          <p:nvPr/>
        </p:nvGraphicFramePr>
        <p:xfrm>
          <a:off x="894175" y="935000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99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九十九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Jiǔshíjiǔ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9" name="Shape 259"/>
          <p:cNvSpPr/>
          <p:nvPr/>
        </p:nvSpPr>
        <p:spPr>
          <a:xfrm>
            <a:off x="4058800" y="2099400"/>
            <a:ext cx="793200" cy="88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60" name="Shape 260"/>
          <p:cNvGraphicFramePr/>
          <p:nvPr/>
        </p:nvGraphicFramePr>
        <p:xfrm>
          <a:off x="1022525" y="3443575"/>
          <a:ext cx="7239000" cy="70863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100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一百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3000" b="1"/>
                        <a:t>Yībǎi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419875" y="1542925"/>
            <a:ext cx="8269200" cy="2166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Nián, yuè, rì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年、月、日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Tahun, Bulan &amp; 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1979328" y="314078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Piktografi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503" y="653925"/>
            <a:ext cx="1619197" cy="263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378" y="786450"/>
            <a:ext cx="1619197" cy="262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4253" y="653925"/>
            <a:ext cx="1619197" cy="239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737525" y="231517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6000" b="1"/>
              <a:t>2017年 10月16日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Èr líng yī qī nián shí yuè shí liù rì</a:t>
            </a:r>
          </a:p>
          <a:p>
            <a:pPr lvl="0" algn="ctr" rtl="0">
              <a:spcBef>
                <a:spcPts val="0"/>
              </a:spcBef>
              <a:buNone/>
            </a:pPr>
            <a:endParaRPr sz="6000" b="1"/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889925" y="10913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6000" b="1">
                <a:solidFill>
                  <a:srgbClr val="000000"/>
                </a:solidFill>
              </a:rPr>
              <a:t>16/10/2017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209950" y="198250"/>
            <a:ext cx="3755700" cy="13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年 ( Tahun)</a:t>
            </a:r>
          </a:p>
        </p:txBody>
      </p:sp>
      <p:graphicFrame>
        <p:nvGraphicFramePr>
          <p:cNvPr id="277" name="Shape 277"/>
          <p:cNvGraphicFramePr/>
          <p:nvPr/>
        </p:nvGraphicFramePr>
        <p:xfrm>
          <a:off x="2398750" y="1551250"/>
          <a:ext cx="4014100" cy="329166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51175"/>
                <a:gridCol w="2662925"/>
              </a:tblGrid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Tahun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209950" y="198250"/>
            <a:ext cx="3755700" cy="13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年 ( Tahun)</a:t>
            </a:r>
          </a:p>
        </p:txBody>
      </p:sp>
      <p:graphicFrame>
        <p:nvGraphicFramePr>
          <p:cNvPr id="283" name="Shape 283"/>
          <p:cNvGraphicFramePr/>
          <p:nvPr/>
        </p:nvGraphicFramePr>
        <p:xfrm>
          <a:off x="2398750" y="1551250"/>
          <a:ext cx="4725575" cy="329166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51175"/>
                <a:gridCol w="3374400"/>
              </a:tblGrid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Tahun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二零一八 （Èr líng yī bā）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二零一三 （Èr líng yī sān）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二零一九 （Èr líng yī jiǔ）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二零二零 （Èr líng èr líng）</a:t>
                      </a:r>
                    </a:p>
                  </a:txBody>
                  <a:tcPr marL="91425" marR="91425" marT="91425" marB="91425"/>
                </a:tc>
              </a:tr>
              <a:tr h="48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2023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二零二三 （Èr líng èr sān）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09950" y="198250"/>
            <a:ext cx="3755700" cy="13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月 ( Bulan)</a:t>
            </a:r>
          </a:p>
        </p:txBody>
      </p:sp>
      <p:graphicFrame>
        <p:nvGraphicFramePr>
          <p:cNvPr id="289" name="Shape 289"/>
          <p:cNvGraphicFramePr/>
          <p:nvPr/>
        </p:nvGraphicFramePr>
        <p:xfrm>
          <a:off x="754225" y="1341300"/>
          <a:ext cx="3541725" cy="330720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80625"/>
                <a:gridCol w="2161100"/>
              </a:tblGrid>
              <a:tr h="54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Bulan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124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Januari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383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Februari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52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Mac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7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April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17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Mei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52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90" name="Shape 290"/>
          <p:cNvGraphicFramePr/>
          <p:nvPr/>
        </p:nvGraphicFramePr>
        <p:xfrm>
          <a:off x="4732175" y="1341300"/>
          <a:ext cx="3541725" cy="330720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80625"/>
                <a:gridCol w="2161100"/>
              </a:tblGrid>
              <a:tr h="54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Bulan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124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Julai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383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Ogos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52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September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7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Oktober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17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November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452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Disember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209950" y="198250"/>
            <a:ext cx="3755700" cy="13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月 ( Bulan)</a:t>
            </a:r>
          </a:p>
        </p:txBody>
      </p:sp>
      <p:graphicFrame>
        <p:nvGraphicFramePr>
          <p:cNvPr id="296" name="Shape 296"/>
          <p:cNvGraphicFramePr/>
          <p:nvPr/>
        </p:nvGraphicFramePr>
        <p:xfrm>
          <a:off x="754225" y="1341300"/>
          <a:ext cx="3541725" cy="3348348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80625"/>
                <a:gridCol w="2161100"/>
              </a:tblGrid>
              <a:tr h="54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Bulan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124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Januari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38100"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一月 (Yī yuè)</a:t>
                      </a:r>
                    </a:p>
                  </a:txBody>
                  <a:tcPr marL="91425" marR="91425" marT="91425" marB="91425"/>
                </a:tc>
              </a:tr>
              <a:tr h="383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Februari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二月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Èr yuè)</a:t>
                      </a:r>
                    </a:p>
                  </a:txBody>
                  <a:tcPr marL="91425" marR="91425" marT="91425" marB="91425"/>
                </a:tc>
              </a:tr>
              <a:tr h="452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Mac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三月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Sān yuè)</a:t>
                      </a:r>
                    </a:p>
                  </a:txBody>
                  <a:tcPr marL="91425" marR="91425" marT="91425" marB="91425"/>
                </a:tc>
              </a:tr>
              <a:tr h="47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April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四月(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Sì yuè)</a:t>
                      </a:r>
                    </a:p>
                  </a:txBody>
                  <a:tcPr marL="91425" marR="91425" marT="91425" marB="91425"/>
                </a:tc>
              </a:tr>
              <a:tr h="417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Mei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五月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Wǔ yuè)</a:t>
                      </a:r>
                    </a:p>
                  </a:txBody>
                  <a:tcPr marL="91425" marR="91425" marT="91425" marB="91425"/>
                </a:tc>
              </a:tr>
              <a:tr h="452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六月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Liù yuè)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97" name="Shape 297"/>
          <p:cNvGraphicFramePr/>
          <p:nvPr/>
        </p:nvGraphicFramePr>
        <p:xfrm>
          <a:off x="4732175" y="1341300"/>
          <a:ext cx="3541725" cy="330720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380625"/>
                <a:gridCol w="2161100"/>
              </a:tblGrid>
              <a:tr h="54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Bulan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Jawapan</a:t>
                      </a:r>
                    </a:p>
                  </a:txBody>
                  <a:tcPr marL="91425" marR="91425" marT="91425" marB="91425"/>
                </a:tc>
              </a:tr>
              <a:tr h="4124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Julai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七月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Qī yuè)</a:t>
                      </a:r>
                    </a:p>
                  </a:txBody>
                  <a:tcPr marL="91425" marR="91425" marT="91425" marB="91425"/>
                </a:tc>
              </a:tr>
              <a:tr h="383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Ogos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八月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Bā yuè)</a:t>
                      </a:r>
                    </a:p>
                  </a:txBody>
                  <a:tcPr marL="91425" marR="91425" marT="91425" marB="91425"/>
                </a:tc>
              </a:tr>
              <a:tr h="4523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September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九月(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Jiǔ yuè)</a:t>
                      </a:r>
                    </a:p>
                  </a:txBody>
                  <a:tcPr marL="91425" marR="91425" marT="91425" marB="91425"/>
                </a:tc>
              </a:tr>
              <a:tr h="475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Oktober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十月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Shí yuè)</a:t>
                      </a:r>
                    </a:p>
                  </a:txBody>
                  <a:tcPr marL="91425" marR="91425" marT="91425" marB="91425"/>
                </a:tc>
              </a:tr>
              <a:tr h="417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November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十一月 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Shíyī yuè)</a:t>
                      </a:r>
                    </a:p>
                  </a:txBody>
                  <a:tcPr marL="91425" marR="91425" marT="91425" marB="91425"/>
                </a:tc>
              </a:tr>
              <a:tr h="4523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Disember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十二月(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Shíèr yuè)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419875" y="1542925"/>
            <a:ext cx="8269200" cy="2166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Shēngrì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生日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Hari Jadi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Qǐngwèn nǐ de shēngrì shì jǐ yuè jǐ hào ?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0" b="1"/>
              <a:t>请问你的生日是几月几号？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Bilakah hari jadi anda?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Wǒ de shēngrì shì bā yuè sānshí hào。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我的生日是八月三十号。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Hari jadi saya pada 30 Ogos.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419875" y="1542925"/>
            <a:ext cx="8269200" cy="2166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Shíjiān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时间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Masa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Qǐngwèn xiànzài jǐ diǎn？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请问现在几点？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berapa sekarang?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344000" y="1720400"/>
            <a:ext cx="68553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0" b="1"/>
              <a:t>Struktur Pin Yin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Xiànzài qī diǎn 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现在七</a:t>
            </a:r>
            <a:r>
              <a:rPr lang="en-GB" sz="6000" b="1">
                <a:solidFill>
                  <a:srgbClr val="FF0000"/>
                </a:solidFill>
              </a:rPr>
              <a:t>点</a:t>
            </a:r>
            <a:r>
              <a:rPr lang="en-GB" sz="6000" b="1"/>
              <a:t>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 tujuh sekarang.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l="-2710" t="4899" r="2709" b="65794"/>
          <a:stretch/>
        </p:blipFill>
        <p:spPr>
          <a:xfrm>
            <a:off x="1219725" y="388575"/>
            <a:ext cx="5819700" cy="12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t="37628" b="33065"/>
          <a:stretch/>
        </p:blipFill>
        <p:spPr>
          <a:xfrm>
            <a:off x="1451375" y="2768550"/>
            <a:ext cx="5819700" cy="12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1574525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2960300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4346075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731850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896338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282113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667888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053663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l="-2710" t="4899" r="2709" b="65794"/>
          <a:stretch/>
        </p:blipFill>
        <p:spPr>
          <a:xfrm>
            <a:off x="1219725" y="388575"/>
            <a:ext cx="5819700" cy="12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t="37628" b="33065"/>
          <a:stretch/>
        </p:blipFill>
        <p:spPr>
          <a:xfrm>
            <a:off x="1451375" y="2768550"/>
            <a:ext cx="5819700" cy="12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/>
          <p:nvPr/>
        </p:nvSpPr>
        <p:spPr>
          <a:xfrm>
            <a:off x="1574525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   </a:t>
            </a:r>
            <a:r>
              <a:rPr lang="en-GB" dirty="0" err="1">
                <a:solidFill>
                  <a:srgbClr val="FF0000"/>
                </a:solidFill>
              </a:rPr>
              <a:t>Yīdiǎn</a:t>
            </a:r>
            <a:r>
              <a:rPr lang="en-GB" dirty="0">
                <a:solidFill>
                  <a:srgbClr val="FF0000"/>
                </a:solidFill>
              </a:rPr>
              <a:t>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</a:t>
            </a:r>
            <a:r>
              <a:rPr lang="en-GB" dirty="0" err="1">
                <a:solidFill>
                  <a:srgbClr val="FF0000"/>
                </a:solidFill>
              </a:rPr>
              <a:t>一点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960300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 err="1">
                <a:solidFill>
                  <a:srgbClr val="FF0000"/>
                </a:solidFill>
              </a:rPr>
              <a:t>Liǎng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  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 </a:t>
            </a:r>
            <a:r>
              <a:rPr lang="en-GB" dirty="0" err="1">
                <a:solidFill>
                  <a:srgbClr val="FF0000"/>
                </a:solidFill>
              </a:rPr>
              <a:t>两点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0" name="Shape 350"/>
          <p:cNvSpPr/>
          <p:nvPr/>
        </p:nvSpPr>
        <p:spPr>
          <a:xfrm>
            <a:off x="4346075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</a:t>
            </a:r>
            <a:r>
              <a:rPr lang="en-GB" dirty="0" err="1">
                <a:solidFill>
                  <a:srgbClr val="FF0000"/>
                </a:solidFill>
              </a:rPr>
              <a:t>Sān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  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 </a:t>
            </a:r>
            <a:r>
              <a:rPr lang="en-GB" dirty="0" err="1">
                <a:solidFill>
                  <a:srgbClr val="FF0000"/>
                </a:solidFill>
              </a:rPr>
              <a:t>三点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5731850" y="17975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 </a:t>
            </a:r>
            <a:r>
              <a:rPr lang="en-GB" dirty="0" err="1">
                <a:solidFill>
                  <a:srgbClr val="FF0000"/>
                </a:solidFill>
              </a:rPr>
              <a:t>Sì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 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</a:t>
            </a:r>
            <a:r>
              <a:rPr lang="en-GB" dirty="0" err="1">
                <a:solidFill>
                  <a:srgbClr val="FF0000"/>
                </a:solidFill>
              </a:rPr>
              <a:t>四点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896338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</a:t>
            </a:r>
            <a:r>
              <a:rPr lang="en-GB" dirty="0" err="1">
                <a:solidFill>
                  <a:srgbClr val="FF0000"/>
                </a:solidFill>
              </a:rPr>
              <a:t>Wǔ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</a:t>
            </a:r>
            <a:r>
              <a:rPr lang="en-GB" dirty="0" err="1">
                <a:solidFill>
                  <a:srgbClr val="FF0000"/>
                </a:solidFill>
              </a:rPr>
              <a:t>五点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3282113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  </a:t>
            </a:r>
            <a:r>
              <a:rPr lang="en-GB" dirty="0" err="1">
                <a:solidFill>
                  <a:srgbClr val="FF0000"/>
                </a:solidFill>
              </a:rPr>
              <a:t>Liù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 </a:t>
            </a:r>
            <a:r>
              <a:rPr lang="en-GB" dirty="0" err="1">
                <a:solidFill>
                  <a:srgbClr val="FF0000"/>
                </a:solidFill>
              </a:rPr>
              <a:t>六点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667888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 </a:t>
            </a:r>
            <a:r>
              <a:rPr lang="en-GB" dirty="0" err="1">
                <a:solidFill>
                  <a:srgbClr val="FF0000"/>
                </a:solidFill>
              </a:rPr>
              <a:t>Qī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</a:t>
            </a:r>
            <a:r>
              <a:rPr lang="en-GB" dirty="0" err="1">
                <a:solidFill>
                  <a:srgbClr val="FF0000"/>
                </a:solidFill>
              </a:rPr>
              <a:t>七点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6053663" y="402312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   </a:t>
            </a:r>
            <a:r>
              <a:rPr lang="en-GB" dirty="0" err="1">
                <a:solidFill>
                  <a:srgbClr val="FF0000"/>
                </a:solidFill>
              </a:rPr>
              <a:t>Bā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</a:t>
            </a:r>
            <a:r>
              <a:rPr lang="en-GB" dirty="0" err="1">
                <a:solidFill>
                  <a:srgbClr val="FF0000"/>
                </a:solidFill>
              </a:rPr>
              <a:t>八点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Qǐngwèn xiànzài jǐ diǎn？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请问现在几点？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berapa sekarang?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Xiànzài qī diǎn bàn。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现在七</a:t>
            </a:r>
            <a:r>
              <a:rPr lang="en-GB" sz="6000" b="1">
                <a:solidFill>
                  <a:srgbClr val="FF0000"/>
                </a:solidFill>
              </a:rPr>
              <a:t>点</a:t>
            </a:r>
            <a:r>
              <a:rPr lang="en-GB" sz="6000" b="1"/>
              <a:t>半。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 tujuh setengah sekarang.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976925" y="29128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427625" y="29128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3702263" y="29128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50" y="913425"/>
            <a:ext cx="1913350" cy="17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363" y="960112"/>
            <a:ext cx="1683800" cy="16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925" y="913423"/>
            <a:ext cx="1683797" cy="16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976925" y="29128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</a:rPr>
              <a:t>Liù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bàn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</a:t>
            </a:r>
            <a:r>
              <a:rPr lang="en-GB" dirty="0" err="1">
                <a:solidFill>
                  <a:srgbClr val="FF0000"/>
                </a:solidFill>
              </a:rPr>
              <a:t>六点半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6427625" y="2912875"/>
            <a:ext cx="11940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</a:rPr>
              <a:t>Sì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bàn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</a:t>
            </a:r>
            <a:r>
              <a:rPr lang="en-GB" dirty="0" err="1">
                <a:solidFill>
                  <a:srgbClr val="FF0000"/>
                </a:solidFill>
              </a:rPr>
              <a:t>四点半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3702278" y="2912875"/>
            <a:ext cx="1519800" cy="49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</a:rPr>
              <a:t>Liǎng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bàn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</a:t>
            </a:r>
            <a:r>
              <a:rPr lang="en-GB" dirty="0" err="1">
                <a:solidFill>
                  <a:srgbClr val="FF0000"/>
                </a:solidFill>
              </a:rPr>
              <a:t>两点半</a:t>
            </a:r>
            <a:r>
              <a:rPr lang="en-GB" dirty="0"/>
              <a:t>	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50" y="913425"/>
            <a:ext cx="1913350" cy="17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363" y="960112"/>
            <a:ext cx="1683800" cy="16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925" y="913423"/>
            <a:ext cx="1683797" cy="16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Qǐngwèn xiànzài jǐ diǎn？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请问现在几点？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berapa sekarang?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Xiànzài qī </a:t>
            </a:r>
            <a:r>
              <a:rPr lang="en-GB" b="1">
                <a:solidFill>
                  <a:srgbClr val="FF0000"/>
                </a:solidFill>
              </a:rPr>
              <a:t>diǎn </a:t>
            </a:r>
            <a:r>
              <a:rPr lang="en-GB" b="1"/>
              <a:t>sìshíwǔ </a:t>
            </a:r>
            <a:r>
              <a:rPr lang="en-GB" b="1">
                <a:solidFill>
                  <a:srgbClr val="FF0000"/>
                </a:solidFill>
              </a:rPr>
              <a:t>fēn </a:t>
            </a:r>
            <a:r>
              <a:rPr lang="en-GB" b="1"/>
              <a:t>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现在七</a:t>
            </a:r>
            <a:r>
              <a:rPr lang="en-GB" sz="6000" b="1">
                <a:solidFill>
                  <a:srgbClr val="FF0000"/>
                </a:solidFill>
              </a:rPr>
              <a:t>点</a:t>
            </a:r>
            <a:r>
              <a:rPr lang="en-GB" sz="6000" b="1"/>
              <a:t>四十五</a:t>
            </a:r>
            <a:r>
              <a:rPr lang="en-GB" sz="6000" b="1">
                <a:solidFill>
                  <a:srgbClr val="FF0000"/>
                </a:solidFill>
              </a:rPr>
              <a:t>分</a:t>
            </a:r>
            <a:r>
              <a:rPr lang="en-GB" sz="6000" b="1"/>
              <a:t>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Pukul  tujuh empat puluh lima sekarang.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990025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38" y="755975"/>
            <a:ext cx="7982625" cy="18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3538350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306900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t="-3328" b="62135"/>
          <a:stretch/>
        </p:blipFill>
        <p:spPr>
          <a:xfrm>
            <a:off x="1920525" y="825200"/>
            <a:ext cx="6111650" cy="390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518200" y="825200"/>
            <a:ext cx="5401200" cy="32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5400000">
            <a:off x="-95300" y="2847877"/>
            <a:ext cx="3588300" cy="32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265550" y="197300"/>
            <a:ext cx="18111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dk2"/>
                </a:solidFill>
              </a:rPr>
              <a:t>Finals</a:t>
            </a:r>
            <a:r>
              <a:rPr lang="en-GB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63400" y="1900900"/>
            <a:ext cx="1575300" cy="87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1">
                <a:solidFill>
                  <a:schemeClr val="dk2"/>
                </a:solidFill>
              </a:rPr>
              <a:t>Initials</a:t>
            </a:r>
            <a:r>
              <a:rPr lang="en-GB">
                <a:solidFill>
                  <a:schemeClr val="dk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990025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</a:rPr>
              <a:t>Sān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wǔshíwǔ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fēn</a:t>
            </a:r>
            <a:endParaRPr lang="en-GB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</a:t>
            </a:r>
            <a:r>
              <a:rPr lang="en-GB" dirty="0" err="1">
                <a:solidFill>
                  <a:srgbClr val="FF0000"/>
                </a:solidFill>
              </a:rPr>
              <a:t>三点五十五分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8" y="821575"/>
            <a:ext cx="7982625" cy="18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3538350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   </a:t>
            </a:r>
            <a:r>
              <a:rPr lang="en-GB" dirty="0" err="1">
                <a:solidFill>
                  <a:srgbClr val="FF0000"/>
                </a:solidFill>
              </a:rPr>
              <a:t>Liù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líng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bā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fēn</a:t>
            </a:r>
            <a:endParaRPr lang="en-GB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   </a:t>
            </a:r>
            <a:r>
              <a:rPr lang="en-GB" dirty="0" err="1">
                <a:solidFill>
                  <a:srgbClr val="FF0000"/>
                </a:solidFill>
              </a:rPr>
              <a:t>六点零八分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6306900" y="2624250"/>
            <a:ext cx="2067300" cy="59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     </a:t>
            </a:r>
            <a:r>
              <a:rPr lang="en-GB" dirty="0" err="1">
                <a:solidFill>
                  <a:srgbClr val="FF0000"/>
                </a:solidFill>
              </a:rPr>
              <a:t>Qī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diǎn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èrshí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fēn</a:t>
            </a:r>
            <a:endParaRPr lang="en-GB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         </a:t>
            </a:r>
            <a:r>
              <a:rPr lang="en-GB" dirty="0" err="1">
                <a:solidFill>
                  <a:srgbClr val="FF0000"/>
                </a:solidFill>
              </a:rPr>
              <a:t>七点二十分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ctrTitle"/>
          </p:nvPr>
        </p:nvSpPr>
        <p:spPr>
          <a:xfrm>
            <a:off x="419875" y="1542925"/>
            <a:ext cx="8269200" cy="2166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Xúnwèn Jiàqián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询问价钱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Tanya Harga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ctrTitle" idx="4294967295"/>
          </p:nvPr>
        </p:nvSpPr>
        <p:spPr>
          <a:xfrm>
            <a:off x="524850" y="1070550"/>
            <a:ext cx="3621300" cy="14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/>
              <a:t>RM 令吉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ctrTitle" idx="4294967295"/>
          </p:nvPr>
        </p:nvSpPr>
        <p:spPr>
          <a:xfrm>
            <a:off x="2033800" y="551075"/>
            <a:ext cx="2230500" cy="8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Lìng jí</a:t>
            </a: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 l="9578" t="27938" r="11264"/>
          <a:stretch/>
        </p:blipFill>
        <p:spPr>
          <a:xfrm>
            <a:off x="3398525" y="2548494"/>
            <a:ext cx="2230500" cy="111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875" y="2585164"/>
            <a:ext cx="2230500" cy="103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50" y="2621825"/>
            <a:ext cx="2272618" cy="10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761025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十 令吉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十 块</a:t>
            </a:r>
          </a:p>
        </p:txBody>
      </p:sp>
      <p:sp>
        <p:nvSpPr>
          <p:cNvPr id="450" name="Shape 450"/>
          <p:cNvSpPr/>
          <p:nvPr/>
        </p:nvSpPr>
        <p:spPr>
          <a:xfrm>
            <a:off x="3668875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五十 令吉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五十 块</a:t>
            </a:r>
          </a:p>
        </p:txBody>
      </p:sp>
      <p:sp>
        <p:nvSpPr>
          <p:cNvPr id="451" name="Shape 451"/>
          <p:cNvSpPr/>
          <p:nvPr/>
        </p:nvSpPr>
        <p:spPr>
          <a:xfrm>
            <a:off x="6576725" y="3865700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一百 令吉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一百 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ctrTitle" idx="4294967295"/>
          </p:nvPr>
        </p:nvSpPr>
        <p:spPr>
          <a:xfrm>
            <a:off x="524850" y="1070550"/>
            <a:ext cx="6206400" cy="14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/>
              <a:t>RM 令吉/ 块 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ctrTitle" idx="4294967295"/>
          </p:nvPr>
        </p:nvSpPr>
        <p:spPr>
          <a:xfrm>
            <a:off x="2033800" y="551075"/>
            <a:ext cx="3988800" cy="8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Lìng jí      Kuài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875" y="2401925"/>
            <a:ext cx="2439725" cy="1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675" y="2458837"/>
            <a:ext cx="2310226" cy="11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75" y="2479900"/>
            <a:ext cx="1986075" cy="10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761025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一令吉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一块</a:t>
            </a:r>
          </a:p>
        </p:txBody>
      </p:sp>
      <p:sp>
        <p:nvSpPr>
          <p:cNvPr id="462" name="Shape 462"/>
          <p:cNvSpPr/>
          <p:nvPr/>
        </p:nvSpPr>
        <p:spPr>
          <a:xfrm>
            <a:off x="3713788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二令吉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两块</a:t>
            </a:r>
          </a:p>
        </p:txBody>
      </p:sp>
      <p:sp>
        <p:nvSpPr>
          <p:cNvPr id="463" name="Shape 463"/>
          <p:cNvSpPr/>
          <p:nvPr/>
        </p:nvSpPr>
        <p:spPr>
          <a:xfrm>
            <a:off x="6666563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五令吉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五块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ctrTitle" idx="4294967295"/>
          </p:nvPr>
        </p:nvSpPr>
        <p:spPr>
          <a:xfrm>
            <a:off x="524850" y="1070550"/>
            <a:ext cx="6206400" cy="14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/>
              <a:t>sen 仙 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ctrTitle" idx="4294967295"/>
          </p:nvPr>
        </p:nvSpPr>
        <p:spPr>
          <a:xfrm>
            <a:off x="2033800" y="551075"/>
            <a:ext cx="3988800" cy="8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Xiān</a:t>
            </a:r>
          </a:p>
        </p:txBody>
      </p:sp>
      <p:sp>
        <p:nvSpPr>
          <p:cNvPr id="470" name="Shape 470"/>
          <p:cNvSpPr/>
          <p:nvPr/>
        </p:nvSpPr>
        <p:spPr>
          <a:xfrm>
            <a:off x="369839" y="3851975"/>
            <a:ext cx="16665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五仙 /五分（Fēn）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2781525" y="3851975"/>
            <a:ext cx="7611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十 仙</a:t>
            </a:r>
          </a:p>
        </p:txBody>
      </p:sp>
      <p:sp>
        <p:nvSpPr>
          <p:cNvPr id="472" name="Shape 472"/>
          <p:cNvSpPr/>
          <p:nvPr/>
        </p:nvSpPr>
        <p:spPr>
          <a:xfrm>
            <a:off x="6666563" y="3923225"/>
            <a:ext cx="1521900" cy="68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五十仙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888" y="1852488"/>
            <a:ext cx="1709275" cy="17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700" y="1942777"/>
            <a:ext cx="1521900" cy="15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3325" y="2206138"/>
            <a:ext cx="1325411" cy="1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824" y="2434200"/>
            <a:ext cx="1041900" cy="10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4566400" y="3860075"/>
            <a:ext cx="1076400" cy="66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二十 仙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175" y="220663"/>
            <a:ext cx="2211100" cy="16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825" y="332311"/>
            <a:ext cx="2296074" cy="14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911" y="1889300"/>
            <a:ext cx="1692325" cy="15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4525" y="3588056"/>
            <a:ext cx="1692325" cy="126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4909" y="3594171"/>
            <a:ext cx="1822325" cy="1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>
            <a:spLocks noGrp="1"/>
          </p:cNvSpPr>
          <p:nvPr>
            <p:ph type="ctrTitle" idx="4294967295"/>
          </p:nvPr>
        </p:nvSpPr>
        <p:spPr>
          <a:xfrm>
            <a:off x="231475" y="220675"/>
            <a:ext cx="1369200" cy="11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 b="1" dirty="0" err="1"/>
              <a:t>Píngguǒ</a:t>
            </a:r>
            <a:endParaRPr lang="en-GB" sz="2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 dirty="0" err="1"/>
              <a:t>苹果</a:t>
            </a:r>
            <a:endParaRPr lang="en-GB" sz="36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 dirty="0"/>
              <a:t> </a:t>
            </a:r>
            <a:r>
              <a:rPr lang="en-GB" sz="1800" b="1" dirty="0" err="1" smtClean="0">
                <a:solidFill>
                  <a:srgbClr val="000000"/>
                </a:solidFill>
              </a:rPr>
              <a:t>Ep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a</a:t>
            </a:r>
            <a:r>
              <a:rPr lang="en-GB" sz="1800" b="1" dirty="0" smtClean="0">
                <a:solidFill>
                  <a:srgbClr val="000000"/>
                </a:solidFill>
              </a:rPr>
              <a:t>l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ctrTitle" idx="4294967295"/>
          </p:nvPr>
        </p:nvSpPr>
        <p:spPr>
          <a:xfrm>
            <a:off x="302563" y="2190438"/>
            <a:ext cx="1430400" cy="9948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 err="1" smtClean="0">
                <a:solidFill>
                  <a:srgbClr val="0000FF"/>
                </a:solidFill>
              </a:rPr>
              <a:t>Lì</a:t>
            </a:r>
            <a:r>
              <a:rPr lang="en-GB" sz="2400" b="1" dirty="0" smtClean="0">
                <a:solidFill>
                  <a:srgbClr val="0000FF"/>
                </a:solidFill>
              </a:rPr>
              <a:t/>
            </a:r>
            <a:br>
              <a:rPr lang="en-GB" sz="2400" b="1" dirty="0" smtClean="0">
                <a:solidFill>
                  <a:srgbClr val="0000FF"/>
                </a:solidFill>
              </a:rPr>
            </a:br>
            <a:r>
              <a:rPr lang="zh-CN" altLang="en-US" sz="3600" b="1" dirty="0" smtClean="0">
                <a:solidFill>
                  <a:srgbClr val="0000FF"/>
                </a:solidFill>
              </a:rPr>
              <a:t>粒</a:t>
            </a:r>
            <a:endParaRPr lang="en-GB" sz="3600" b="1" dirty="0">
              <a:solidFill>
                <a:srgbClr val="0000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 dirty="0"/>
              <a:t> 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ctrTitle" idx="4294967295"/>
          </p:nvPr>
        </p:nvSpPr>
        <p:spPr>
          <a:xfrm>
            <a:off x="270925" y="3659725"/>
            <a:ext cx="1290300" cy="99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Jīdàn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/>
              <a:t>鸡蛋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000000"/>
                </a:solidFill>
              </a:rPr>
              <a:t>Telur</a:t>
            </a:r>
          </a:p>
        </p:txBody>
      </p:sp>
      <p:sp>
        <p:nvSpPr>
          <p:cNvPr id="429" name="Shape 429"/>
          <p:cNvSpPr/>
          <p:nvPr/>
        </p:nvSpPr>
        <p:spPr>
          <a:xfrm rot="5400000">
            <a:off x="655975" y="1811575"/>
            <a:ext cx="5202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/>
          <p:nvPr/>
        </p:nvSpPr>
        <p:spPr>
          <a:xfrm rot="-5402438">
            <a:off x="779576" y="3380574"/>
            <a:ext cx="423000" cy="19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3285650" y="661350"/>
            <a:ext cx="1430400" cy="9948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Běn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0000FF"/>
                </a:solidFill>
              </a:rPr>
              <a:t>本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ctrTitle" idx="4294967295"/>
          </p:nvPr>
        </p:nvSpPr>
        <p:spPr>
          <a:xfrm>
            <a:off x="3062775" y="2062213"/>
            <a:ext cx="1369200" cy="11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Shū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/>
              <a:t>书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400" b="1">
                <a:solidFill>
                  <a:srgbClr val="000000"/>
                </a:solidFill>
              </a:rPr>
              <a:t>B</a:t>
            </a:r>
            <a:r>
              <a:rPr lang="en-GB" sz="1800" b="1">
                <a:solidFill>
                  <a:srgbClr val="000000"/>
                </a:solidFill>
              </a:rPr>
              <a:t>uku</a:t>
            </a:r>
          </a:p>
        </p:txBody>
      </p:sp>
      <p:sp>
        <p:nvSpPr>
          <p:cNvPr id="433" name="Shape 433"/>
          <p:cNvSpPr/>
          <p:nvPr/>
        </p:nvSpPr>
        <p:spPr>
          <a:xfrm rot="-5400000">
            <a:off x="3506166" y="1761623"/>
            <a:ext cx="482400" cy="3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ctrTitle" idx="4294967295"/>
          </p:nvPr>
        </p:nvSpPr>
        <p:spPr>
          <a:xfrm>
            <a:off x="6324025" y="2127775"/>
            <a:ext cx="1290300" cy="9948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Píng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0000FF"/>
                </a:solidFill>
              </a:rPr>
              <a:t>瓶</a:t>
            </a:r>
            <a:r>
              <a:rPr lang="en-GB" sz="3600" b="1"/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ctrTitle" idx="4294967295"/>
          </p:nvPr>
        </p:nvSpPr>
        <p:spPr>
          <a:xfrm>
            <a:off x="7378375" y="443551"/>
            <a:ext cx="1430400" cy="121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Qìshuǐ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/>
              <a:t>汽水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  <a:r>
              <a:rPr lang="en-GB" sz="1800" b="1">
                <a:solidFill>
                  <a:srgbClr val="000000"/>
                </a:solidFill>
              </a:rPr>
              <a:t>Minuman Ringan</a:t>
            </a:r>
          </a:p>
        </p:txBody>
      </p:sp>
      <p:sp>
        <p:nvSpPr>
          <p:cNvPr id="436" name="Shape 436"/>
          <p:cNvSpPr/>
          <p:nvPr/>
        </p:nvSpPr>
        <p:spPr>
          <a:xfrm rot="9129609">
            <a:off x="7693005" y="2331530"/>
            <a:ext cx="482439" cy="308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ctrTitle" idx="4294967295"/>
          </p:nvPr>
        </p:nvSpPr>
        <p:spPr>
          <a:xfrm>
            <a:off x="7378375" y="3725275"/>
            <a:ext cx="1430400" cy="9948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Jiàn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0000FF"/>
                </a:solidFill>
              </a:rPr>
              <a:t>件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ctrTitle" idx="4294967295"/>
          </p:nvPr>
        </p:nvSpPr>
        <p:spPr>
          <a:xfrm>
            <a:off x="5489275" y="3594188"/>
            <a:ext cx="1369200" cy="11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Yīfú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/>
              <a:t>衣服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400" b="1">
                <a:solidFill>
                  <a:srgbClr val="000000"/>
                </a:solidFill>
              </a:rPr>
              <a:t>Baju</a:t>
            </a:r>
          </a:p>
          <a:p>
            <a:pPr lvl="0" algn="ctr" rtl="0">
              <a:spcBef>
                <a:spcPts val="0"/>
              </a:spcBef>
              <a:buNone/>
            </a:pPr>
            <a:endParaRPr sz="1400" b="1">
              <a:solidFill>
                <a:srgbClr val="000000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 rot="-181778">
            <a:off x="6727925" y="4336294"/>
            <a:ext cx="482474" cy="3085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807475" y="764025"/>
            <a:ext cx="77184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Qǐngwèn wǔ jiàn yīfú duōshǎo qián？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/>
              <a:t>请问五件衣服多少钱？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4800">
                <a:solidFill>
                  <a:srgbClr val="000000"/>
                </a:solidFill>
              </a:rPr>
              <a:t>5 helai baju berapa Ringgit?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Shape 487"/>
          <p:cNvGraphicFramePr/>
          <p:nvPr/>
        </p:nvGraphicFramePr>
        <p:xfrm>
          <a:off x="952500" y="220970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727275"/>
                <a:gridCol w="4511725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Sebiji epel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Tiga biji telur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Lima buah buku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Sepuluh Botol minuman ringgan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Empat Helai Baju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88" name="Shape 488"/>
          <p:cNvSpPr txBox="1"/>
          <p:nvPr/>
        </p:nvSpPr>
        <p:spPr>
          <a:xfrm>
            <a:off x="1359275" y="403950"/>
            <a:ext cx="7864800" cy="12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     </a:t>
            </a:r>
            <a:r>
              <a:rPr lang="en-GB" sz="2400" b="1">
                <a:latin typeface="Nunito"/>
                <a:ea typeface="Nunito"/>
                <a:cs typeface="Nunito"/>
                <a:sym typeface="Nunito"/>
              </a:rPr>
              <a:t>duōshǎo qián？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。。。多少钱？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Shape 487"/>
          <p:cNvGraphicFramePr/>
          <p:nvPr>
            <p:extLst>
              <p:ext uri="{D42A27DB-BD31-4B8C-83A1-F6EECF244321}">
                <p14:modId xmlns:p14="http://schemas.microsoft.com/office/powerpoint/2010/main" xmlns="" val="3808372599"/>
              </p:ext>
            </p:extLst>
          </p:nvPr>
        </p:nvGraphicFramePr>
        <p:xfrm>
          <a:off x="952500" y="220970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2727275"/>
                <a:gridCol w="4511725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 err="1"/>
                        <a:t>Sebiji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epel</a:t>
                      </a:r>
                      <a:endParaRPr lang="en-GB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一粒苹果多少钱？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Yī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accent5"/>
                          </a:solidFill>
                        </a:rPr>
                        <a:t>l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ì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píngguǒ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duōshǎo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qián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?</a:t>
                      </a:r>
                      <a:endParaRPr dirty="0">
                        <a:solidFill>
                          <a:schemeClr val="accent5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Tiga biji telur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三粒鸡蛋多少钱？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Sān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accent5"/>
                          </a:solidFill>
                        </a:rPr>
                        <a:t>l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ì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jīdàn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duōshǎo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qián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?</a:t>
                      </a:r>
                      <a:endParaRPr dirty="0">
                        <a:solidFill>
                          <a:schemeClr val="accent5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Lima buah buku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五本书多少钱？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Wǔ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běn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shū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duōshǎo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qián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?</a:t>
                      </a:r>
                      <a:endParaRPr dirty="0">
                        <a:solidFill>
                          <a:schemeClr val="accent5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Sepuluh Botol minuman ringgan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十瓶汽水多少钱？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Shí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píng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qìshuǐ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duōshǎo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qián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?</a:t>
                      </a:r>
                      <a:endParaRPr dirty="0">
                        <a:solidFill>
                          <a:schemeClr val="accent5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Empat Helai Baju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四件衣服多少钱？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Sì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jiàn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yīfú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duōshǎo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5"/>
                          </a:solidFill>
                        </a:rPr>
                        <a:t>qián</a:t>
                      </a:r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?</a:t>
                      </a:r>
                      <a:endParaRPr lang="en-US" altLang="zh-CN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88" name="Shape 488"/>
          <p:cNvSpPr txBox="1"/>
          <p:nvPr/>
        </p:nvSpPr>
        <p:spPr>
          <a:xfrm>
            <a:off x="1359275" y="403950"/>
            <a:ext cx="7864800" cy="12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     </a:t>
            </a:r>
            <a:r>
              <a:rPr lang="en-GB" sz="2400" b="1">
                <a:latin typeface="Nunito"/>
                <a:ea typeface="Nunito"/>
                <a:cs typeface="Nunito"/>
                <a:sym typeface="Nunito"/>
              </a:rPr>
              <a:t>duōshǎo qián？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。。。多少钱？</a:t>
            </a:r>
          </a:p>
        </p:txBody>
      </p:sp>
    </p:spTree>
    <p:extLst>
      <p:ext uri="{BB962C8B-B14F-4D97-AF65-F5344CB8AC3E}">
        <p14:creationId xmlns:p14="http://schemas.microsoft.com/office/powerpoint/2010/main" xmlns="" val="1908059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175" y="220663"/>
            <a:ext cx="2211100" cy="16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825" y="332311"/>
            <a:ext cx="2296074" cy="14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1386" y="1600650"/>
            <a:ext cx="1692325" cy="15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4525" y="3588056"/>
            <a:ext cx="1692325" cy="126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1409" y="3616321"/>
            <a:ext cx="1822325" cy="1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>
            <a:spLocks noGrp="1"/>
          </p:cNvSpPr>
          <p:nvPr>
            <p:ph type="ctrTitle" idx="4294967295"/>
          </p:nvPr>
        </p:nvSpPr>
        <p:spPr>
          <a:xfrm>
            <a:off x="231475" y="220675"/>
            <a:ext cx="1369200" cy="11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Píngguǒ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 b="1"/>
              <a:t>苹果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  <a:r>
              <a:rPr lang="en-GB" sz="1800" b="1">
                <a:solidFill>
                  <a:srgbClr val="000000"/>
                </a:solidFill>
              </a:rPr>
              <a:t>Epel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ctrTitle" idx="4294967295"/>
          </p:nvPr>
        </p:nvSpPr>
        <p:spPr>
          <a:xfrm>
            <a:off x="7118050" y="4289925"/>
            <a:ext cx="1430400" cy="5391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RM 250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ctrTitle" idx="4294967295"/>
          </p:nvPr>
        </p:nvSpPr>
        <p:spPr>
          <a:xfrm>
            <a:off x="5971475" y="1767350"/>
            <a:ext cx="1692300" cy="5391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RM 69.99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ctrTitle" idx="4294967295"/>
          </p:nvPr>
        </p:nvSpPr>
        <p:spPr>
          <a:xfrm>
            <a:off x="3354275" y="3077225"/>
            <a:ext cx="1692300" cy="5391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RM 599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ctrTitle" idx="4294967295"/>
          </p:nvPr>
        </p:nvSpPr>
        <p:spPr>
          <a:xfrm>
            <a:off x="672525" y="3077225"/>
            <a:ext cx="1692300" cy="5391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RM 1.80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551300" y="1767350"/>
            <a:ext cx="1692300" cy="5391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000FF"/>
                </a:solidFill>
              </a:rPr>
              <a:t>RM 4.80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 b="1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b="1"/>
              <a:t>Initials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20011" r="1351" b="6089"/>
          <a:stretch/>
        </p:blipFill>
        <p:spPr>
          <a:xfrm>
            <a:off x="963650" y="1924450"/>
            <a:ext cx="7119000" cy="19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14708" b="7178"/>
          <a:stretch/>
        </p:blipFill>
        <p:spPr>
          <a:xfrm>
            <a:off x="753725" y="1889475"/>
            <a:ext cx="7439549" cy="1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/>
              <a:t>Finals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/>
              <a:t>Nada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952500" y="2369600"/>
          <a:ext cx="7419800" cy="186420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854950"/>
                <a:gridCol w="1854950"/>
                <a:gridCol w="1854950"/>
                <a:gridCol w="1854950"/>
              </a:tblGrid>
              <a:tr h="93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9321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171" name="Shape 171"/>
          <p:cNvCxnSpPr/>
          <p:nvPr/>
        </p:nvCxnSpPr>
        <p:spPr>
          <a:xfrm>
            <a:off x="1492900" y="2851675"/>
            <a:ext cx="793200" cy="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2" name="Shape 172"/>
          <p:cNvCxnSpPr/>
          <p:nvPr/>
        </p:nvCxnSpPr>
        <p:spPr>
          <a:xfrm rot="10800000" flipH="1">
            <a:off x="3336475" y="2789050"/>
            <a:ext cx="768900" cy="3177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3" name="Shape 173"/>
          <p:cNvCxnSpPr/>
          <p:nvPr/>
        </p:nvCxnSpPr>
        <p:spPr>
          <a:xfrm rot="10800000" flipH="1">
            <a:off x="5529075" y="2762725"/>
            <a:ext cx="407400" cy="297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5248475" y="2752525"/>
            <a:ext cx="373800" cy="3183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5" name="Shape 175"/>
          <p:cNvCxnSpPr/>
          <p:nvPr/>
        </p:nvCxnSpPr>
        <p:spPr>
          <a:xfrm>
            <a:off x="6964525" y="2780950"/>
            <a:ext cx="884700" cy="333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19150" y="449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/>
              <a:t>Kes 1</a:t>
            </a:r>
          </a:p>
        </p:txBody>
      </p:sp>
      <p:graphicFrame>
        <p:nvGraphicFramePr>
          <p:cNvPr id="181" name="Shape 181"/>
          <p:cNvGraphicFramePr/>
          <p:nvPr/>
        </p:nvGraphicFramePr>
        <p:xfrm>
          <a:off x="567650" y="1611675"/>
          <a:ext cx="2882850" cy="19201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Zh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Z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C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Sh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82" name="Shape 182"/>
          <p:cNvGraphicFramePr/>
          <p:nvPr/>
        </p:nvGraphicFramePr>
        <p:xfrm>
          <a:off x="5781925" y="1611675"/>
          <a:ext cx="2882850" cy="19201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Zha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Za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Cha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Ca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Sha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Sa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83" name="Shape 183"/>
          <p:cNvGraphicFramePr/>
          <p:nvPr/>
        </p:nvGraphicFramePr>
        <p:xfrm>
          <a:off x="4221150" y="2204100"/>
          <a:ext cx="701700" cy="73149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01700"/>
              </a:tblGrid>
              <a:tr h="6056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a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4" name="Shape 184"/>
          <p:cNvSpPr/>
          <p:nvPr/>
        </p:nvSpPr>
        <p:spPr>
          <a:xfrm>
            <a:off x="3580625" y="2204100"/>
            <a:ext cx="583200" cy="6183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060775" y="2274150"/>
            <a:ext cx="583200" cy="478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19150" y="449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/>
              <a:t>Kes 2</a:t>
            </a:r>
          </a:p>
        </p:txBody>
      </p:sp>
      <p:graphicFrame>
        <p:nvGraphicFramePr>
          <p:cNvPr id="191" name="Shape 191"/>
          <p:cNvGraphicFramePr/>
          <p:nvPr/>
        </p:nvGraphicFramePr>
        <p:xfrm>
          <a:off x="1992888" y="1669975"/>
          <a:ext cx="2882850" cy="19201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ang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eng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92" name="Shape 192"/>
          <p:cNvGraphicFramePr/>
          <p:nvPr/>
        </p:nvGraphicFramePr>
        <p:xfrm>
          <a:off x="5781925" y="1611675"/>
          <a:ext cx="2882850" cy="192015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1441425"/>
                <a:gridCol w="1441425"/>
              </a:tblGrid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Pang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Peng</a:t>
                      </a:r>
                    </a:p>
                  </a:txBody>
                  <a:tcPr marL="91425" marR="91425" marT="91425" marB="91425"/>
                </a:tc>
              </a:tr>
              <a:tr h="47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3000"/>
                        <a:t>Ping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93" name="Shape 193"/>
          <p:cNvGraphicFramePr/>
          <p:nvPr/>
        </p:nvGraphicFramePr>
        <p:xfrm>
          <a:off x="465575" y="2087100"/>
          <a:ext cx="701700" cy="731490"/>
        </p:xfrm>
        <a:graphic>
          <a:graphicData uri="http://schemas.openxmlformats.org/drawingml/2006/table">
            <a:tbl>
              <a:tblPr>
                <a:noFill/>
                <a:tableStyleId>{DA9A7B64-094D-4D2A-B508-375AF62E66D9}</a:tableStyleId>
              </a:tblPr>
              <a:tblGrid>
                <a:gridCol w="701700"/>
              </a:tblGrid>
              <a:tr h="605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3600"/>
                        <a:t>P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94" name="Shape 194"/>
          <p:cNvSpPr/>
          <p:nvPr/>
        </p:nvSpPr>
        <p:spPr>
          <a:xfrm>
            <a:off x="1224650" y="2145600"/>
            <a:ext cx="583200" cy="6183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060775" y="2274150"/>
            <a:ext cx="583200" cy="478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780</Words>
  <Application>Microsoft Office PowerPoint</Application>
  <PresentationFormat>On-screen Show (16:9)</PresentationFormat>
  <Paragraphs>387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Nunito</vt:lpstr>
      <vt:lpstr>Calibri</vt:lpstr>
      <vt:lpstr>Shift</vt:lpstr>
      <vt:lpstr>Pīnyīn 拼音</vt:lpstr>
      <vt:lpstr>Piktografi</vt:lpstr>
      <vt:lpstr>Struktur Pin Yin </vt:lpstr>
      <vt:lpstr>Finals </vt:lpstr>
      <vt:lpstr>Initials</vt:lpstr>
      <vt:lpstr>Finals</vt:lpstr>
      <vt:lpstr>Nada</vt:lpstr>
      <vt:lpstr>Kes 1</vt:lpstr>
      <vt:lpstr>Kes 2</vt:lpstr>
      <vt:lpstr>Kes 3</vt:lpstr>
      <vt:lpstr>Kes 4 </vt:lpstr>
      <vt:lpstr>Shùzì 数字 Nombor</vt:lpstr>
      <vt:lpstr>Slide 13</vt:lpstr>
      <vt:lpstr>Slide 14</vt:lpstr>
      <vt:lpstr>Slide 15</vt:lpstr>
      <vt:lpstr>Slide 16</vt:lpstr>
      <vt:lpstr>Slide 17</vt:lpstr>
      <vt:lpstr>Slide 18</vt:lpstr>
      <vt:lpstr>Nián, yuè, rì 年、月、日 Tahun, Bulan &amp; Hari</vt:lpstr>
      <vt:lpstr>2017年 10月16日 Èr líng yī qī nián shí yuè shí liù rì </vt:lpstr>
      <vt:lpstr>Slide 21</vt:lpstr>
      <vt:lpstr>Slide 22</vt:lpstr>
      <vt:lpstr>Slide 23</vt:lpstr>
      <vt:lpstr>Slide 24</vt:lpstr>
      <vt:lpstr>Shēngrì 生日 Hari Jadi</vt:lpstr>
      <vt:lpstr>Qǐngwèn nǐ de shēngrì shì jǐ yuè jǐ hào ? 请问你的生日是几月几号？ Bilakah hari jadi anda? </vt:lpstr>
      <vt:lpstr>Wǒ de shēngrì shì bā yuè sānshí hào。 我的生日是八月三十号。 Hari jadi saya pada 30 Ogos. </vt:lpstr>
      <vt:lpstr>Shíjiān 时间 Masa</vt:lpstr>
      <vt:lpstr>Qǐngwèn xiànzài jǐ diǎn？ 请问现在几点？ Pukul berapa sekarang?</vt:lpstr>
      <vt:lpstr>Xiànzài qī diǎn 。 现在七点。 Pukul  tujuh sekarang.</vt:lpstr>
      <vt:lpstr>Slide 31</vt:lpstr>
      <vt:lpstr>Slide 32</vt:lpstr>
      <vt:lpstr>Qǐngwèn xiànzài jǐ diǎn？ 请问现在几点？ Pukul berapa sekarang?</vt:lpstr>
      <vt:lpstr>Xiànzài qī diǎn bàn。 现在七点半。 Pukul  tujuh setengah sekarang.</vt:lpstr>
      <vt:lpstr>Slide 35</vt:lpstr>
      <vt:lpstr>Slide 36</vt:lpstr>
      <vt:lpstr>Qǐngwèn xiànzài jǐ diǎn？ 请问现在几点？ Pukul berapa sekarang?</vt:lpstr>
      <vt:lpstr>Xiànzài qī diǎn sìshíwǔ fēn 。 现在七点四十五分。 Pukul  tujuh empat puluh lima sekarang.</vt:lpstr>
      <vt:lpstr>Slide 39</vt:lpstr>
      <vt:lpstr>Slide 40</vt:lpstr>
      <vt:lpstr>Xúnwèn Jiàqián 询问价钱 Tanya Harga</vt:lpstr>
      <vt:lpstr>RM 令吉</vt:lpstr>
      <vt:lpstr>RM 令吉/ 块 </vt:lpstr>
      <vt:lpstr>sen 仙 </vt:lpstr>
      <vt:lpstr>Píngguǒ 苹果  Epal</vt:lpstr>
      <vt:lpstr>Qǐngwèn wǔ jiàn yīfú duōshǎo qián？ 请问五件衣服多少钱？ 5 helai baju berapa Ringgit?</vt:lpstr>
      <vt:lpstr>Slide 47</vt:lpstr>
      <vt:lpstr>Slide 48</vt:lpstr>
      <vt:lpstr>Píngguǒ 苹果  Epel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Pīnyīn 拼音</dc:title>
  <dc:creator>Grace</dc:creator>
  <cp:lastModifiedBy>User</cp:lastModifiedBy>
  <cp:revision>2</cp:revision>
  <dcterms:modified xsi:type="dcterms:W3CDTF">2017-10-15T13:46:53Z</dcterms:modified>
</cp:coreProperties>
</file>