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57" r:id="rId4"/>
    <p:sldId id="259"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10/30/2017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563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109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6805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5460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336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0798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8770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192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889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060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284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4266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7164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65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616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36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35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10/30/2017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182884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8135-324F-4C95-86EE-4B712D9B9BAF}"/>
              </a:ext>
            </a:extLst>
          </p:cNvPr>
          <p:cNvSpPr>
            <a:spLocks noGrp="1"/>
          </p:cNvSpPr>
          <p:nvPr>
            <p:ph type="ctrTitle"/>
          </p:nvPr>
        </p:nvSpPr>
        <p:spPr/>
        <p:txBody>
          <a:bodyPr>
            <a:normAutofit fontScale="90000"/>
          </a:bodyPr>
          <a:lstStyle/>
          <a:p>
            <a:r>
              <a:rPr lang="zh-CN" altLang="en-US" dirty="0">
                <a:effectLst/>
              </a:rPr>
              <a:t>卓越汉语院长钱进逸硕士</a:t>
            </a:r>
            <a:br>
              <a:rPr lang="en-MY" dirty="0">
                <a:effectLst/>
              </a:rPr>
            </a:br>
            <a:r>
              <a:rPr lang="zh-CN" altLang="en-US" dirty="0">
                <a:effectLst/>
              </a:rPr>
              <a:t>主讲 </a:t>
            </a:r>
            <a:r>
              <a:rPr lang="en-MY" dirty="0">
                <a:effectLst/>
              </a:rPr>
              <a:t>“</a:t>
            </a:r>
            <a:r>
              <a:rPr lang="zh-CN" altLang="en-US" dirty="0">
                <a:effectLst/>
              </a:rPr>
              <a:t>马来西亚汉语教学本土发展情况</a:t>
            </a:r>
            <a:r>
              <a:rPr lang="en-MY" dirty="0">
                <a:effectLst/>
              </a:rPr>
              <a:t>”</a:t>
            </a:r>
            <a:br>
              <a:rPr lang="en-MY" dirty="0">
                <a:effectLst/>
              </a:rPr>
            </a:br>
            <a:endParaRPr lang="en-MY" dirty="0"/>
          </a:p>
        </p:txBody>
      </p:sp>
      <p:sp>
        <p:nvSpPr>
          <p:cNvPr id="3" name="Subtitle 2">
            <a:extLst>
              <a:ext uri="{FF2B5EF4-FFF2-40B4-BE49-F238E27FC236}">
                <a16:creationId xmlns:a16="http://schemas.microsoft.com/office/drawing/2014/main" id="{35E938FA-B3BF-463C-A93B-16CD0619178A}"/>
              </a:ext>
            </a:extLst>
          </p:cNvPr>
          <p:cNvSpPr>
            <a:spLocks noGrp="1"/>
          </p:cNvSpPr>
          <p:nvPr>
            <p:ph type="subTitle" idx="1"/>
          </p:nvPr>
        </p:nvSpPr>
        <p:spPr/>
        <p:txBody>
          <a:bodyPr/>
          <a:lstStyle/>
          <a:p>
            <a:endParaRPr lang="en-MY"/>
          </a:p>
        </p:txBody>
      </p:sp>
    </p:spTree>
    <p:extLst>
      <p:ext uri="{BB962C8B-B14F-4D97-AF65-F5344CB8AC3E}">
        <p14:creationId xmlns:p14="http://schemas.microsoft.com/office/powerpoint/2010/main" val="116289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DFC7-27DF-48DB-A3BB-C21B414E388A}"/>
              </a:ext>
            </a:extLst>
          </p:cNvPr>
          <p:cNvSpPr>
            <a:spLocks noGrp="1"/>
          </p:cNvSpPr>
          <p:nvPr>
            <p:ph type="title"/>
          </p:nvPr>
        </p:nvSpPr>
        <p:spPr/>
        <p:txBody>
          <a:bodyPr/>
          <a:lstStyle/>
          <a:p>
            <a:r>
              <a:rPr lang="zh-CN" altLang="en-US" dirty="0"/>
              <a:t>汉语试卷程度比较</a:t>
            </a:r>
            <a:endParaRPr lang="en-MY" dirty="0"/>
          </a:p>
        </p:txBody>
      </p:sp>
      <p:sp>
        <p:nvSpPr>
          <p:cNvPr id="3" name="Content Placeholder 2">
            <a:extLst>
              <a:ext uri="{FF2B5EF4-FFF2-40B4-BE49-F238E27FC236}">
                <a16:creationId xmlns:a16="http://schemas.microsoft.com/office/drawing/2014/main" id="{00C84DA2-FC2B-480C-B019-FAEB36B99D7E}"/>
              </a:ext>
            </a:extLst>
          </p:cNvPr>
          <p:cNvSpPr>
            <a:spLocks noGrp="1"/>
          </p:cNvSpPr>
          <p:nvPr>
            <p:ph idx="1"/>
          </p:nvPr>
        </p:nvSpPr>
        <p:spPr/>
        <p:txBody>
          <a:bodyPr>
            <a:normAutofit fontScale="85000" lnSpcReduction="20000"/>
          </a:bodyPr>
          <a:lstStyle/>
          <a:p>
            <a:r>
              <a:rPr lang="en-MY" dirty="0"/>
              <a:t>UEC</a:t>
            </a:r>
            <a:r>
              <a:rPr lang="zh-CN" altLang="en-US" dirty="0"/>
              <a:t>高中统考华文试卷：汉语为第一语言，具备汉语沟通学习与古文理解能力</a:t>
            </a:r>
            <a:endParaRPr lang="en-MY" dirty="0"/>
          </a:p>
          <a:p>
            <a:r>
              <a:rPr lang="en-MY" dirty="0"/>
              <a:t>SPM:  </a:t>
            </a:r>
            <a:r>
              <a:rPr lang="zh-CN" altLang="en-US" dirty="0"/>
              <a:t>汉语为第一语言，具备汉语沟通与学习能力，修读过汉语古文</a:t>
            </a:r>
            <a:endParaRPr lang="en-MY" dirty="0"/>
          </a:p>
          <a:p>
            <a:r>
              <a:rPr lang="en-MY" dirty="0"/>
              <a:t>HSK</a:t>
            </a:r>
            <a:r>
              <a:rPr lang="zh-CN" altLang="en-US" dirty="0"/>
              <a:t>第六级：以汉语沟通与学习，未掌握汉语古文理解能力</a:t>
            </a:r>
            <a:endParaRPr lang="en-MY" dirty="0"/>
          </a:p>
          <a:p>
            <a:r>
              <a:rPr lang="en-MY" dirty="0"/>
              <a:t>HSK</a:t>
            </a:r>
            <a:r>
              <a:rPr lang="zh-CN" altLang="en-US" dirty="0"/>
              <a:t>第五级：以汉语沟通与学习</a:t>
            </a:r>
            <a:r>
              <a:rPr lang="en-MY" dirty="0"/>
              <a:t>-- IGCSE: </a:t>
            </a:r>
            <a:r>
              <a:rPr lang="zh-CN" altLang="en-US" dirty="0"/>
              <a:t>汉语为第一语言</a:t>
            </a:r>
            <a:r>
              <a:rPr lang="en-MY" dirty="0"/>
              <a:t>, PT3 (PMR</a:t>
            </a:r>
            <a:r>
              <a:rPr lang="zh-CN" altLang="en-US" dirty="0"/>
              <a:t>华语</a:t>
            </a:r>
            <a:r>
              <a:rPr lang="en-MY" dirty="0"/>
              <a:t>)</a:t>
            </a:r>
          </a:p>
          <a:p>
            <a:r>
              <a:rPr lang="en-MY" dirty="0"/>
              <a:t>HSK</a:t>
            </a:r>
            <a:r>
              <a:rPr lang="zh-CN" altLang="en-US" dirty="0"/>
              <a:t>第四级：基本汉语沟通能力</a:t>
            </a:r>
            <a:r>
              <a:rPr lang="en-MY" dirty="0"/>
              <a:t>--IGCSE: </a:t>
            </a:r>
            <a:r>
              <a:rPr lang="zh-CN" altLang="en-US" dirty="0"/>
              <a:t>汉语为第二语言，</a:t>
            </a:r>
            <a:r>
              <a:rPr lang="en-MY" dirty="0"/>
              <a:t>UPSR</a:t>
            </a:r>
            <a:r>
              <a:rPr lang="zh-CN" altLang="en-US" dirty="0"/>
              <a:t>华语</a:t>
            </a:r>
            <a:endParaRPr lang="en-MY" dirty="0"/>
          </a:p>
          <a:p>
            <a:r>
              <a:rPr lang="en-MY" dirty="0"/>
              <a:t>HSK</a:t>
            </a:r>
            <a:r>
              <a:rPr lang="zh-CN" altLang="en-US" dirty="0"/>
              <a:t>第三级：未具备汉语沟通能力</a:t>
            </a:r>
            <a:r>
              <a:rPr lang="en-MY" dirty="0"/>
              <a:t>-- IGCSE: </a:t>
            </a:r>
            <a:r>
              <a:rPr lang="zh-CN" altLang="en-US" dirty="0"/>
              <a:t>汉语为外语</a:t>
            </a:r>
            <a:endParaRPr lang="en-MY" dirty="0"/>
          </a:p>
          <a:p>
            <a:r>
              <a:rPr lang="en-MY" dirty="0"/>
              <a:t>HSK</a:t>
            </a:r>
            <a:r>
              <a:rPr lang="zh-CN" altLang="en-US" dirty="0"/>
              <a:t>第二级：未具备汉语沟通能力</a:t>
            </a:r>
            <a:endParaRPr lang="en-MY" dirty="0"/>
          </a:p>
          <a:p>
            <a:r>
              <a:rPr lang="en-MY" dirty="0"/>
              <a:t>HSK</a:t>
            </a:r>
            <a:r>
              <a:rPr lang="zh-CN" altLang="en-US" dirty="0"/>
              <a:t>第一级：未具备汉语沟通能力</a:t>
            </a:r>
            <a:endParaRPr lang="en-MY" dirty="0"/>
          </a:p>
          <a:p>
            <a:endParaRPr lang="en-MY" dirty="0"/>
          </a:p>
        </p:txBody>
      </p:sp>
    </p:spTree>
    <p:extLst>
      <p:ext uri="{BB962C8B-B14F-4D97-AF65-F5344CB8AC3E}">
        <p14:creationId xmlns:p14="http://schemas.microsoft.com/office/powerpoint/2010/main" val="191093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108D-306D-4F4A-8AB4-4C3824A9FF74}"/>
              </a:ext>
            </a:extLst>
          </p:cNvPr>
          <p:cNvSpPr>
            <a:spLocks noGrp="1"/>
          </p:cNvSpPr>
          <p:nvPr>
            <p:ph type="title"/>
          </p:nvPr>
        </p:nvSpPr>
        <p:spPr/>
        <p:txBody>
          <a:bodyPr/>
          <a:lstStyle/>
          <a:p>
            <a:r>
              <a:rPr lang="zh-CN" altLang="en-US" b="1" u="sng" dirty="0"/>
              <a:t>中国升学所需具备的汉语资格</a:t>
            </a:r>
            <a:br>
              <a:rPr lang="en-MY" dirty="0"/>
            </a:br>
            <a:endParaRPr lang="en-MY" dirty="0"/>
          </a:p>
        </p:txBody>
      </p:sp>
      <p:sp>
        <p:nvSpPr>
          <p:cNvPr id="3" name="Content Placeholder 2">
            <a:extLst>
              <a:ext uri="{FF2B5EF4-FFF2-40B4-BE49-F238E27FC236}">
                <a16:creationId xmlns:a16="http://schemas.microsoft.com/office/drawing/2014/main" id="{C1B3FFB1-DEDE-4CF7-819A-C77EDE279E8D}"/>
              </a:ext>
            </a:extLst>
          </p:cNvPr>
          <p:cNvSpPr>
            <a:spLocks noGrp="1"/>
          </p:cNvSpPr>
          <p:nvPr>
            <p:ph idx="1"/>
          </p:nvPr>
        </p:nvSpPr>
        <p:spPr>
          <a:xfrm>
            <a:off x="1141412" y="1524000"/>
            <a:ext cx="9905999" cy="4439478"/>
          </a:xfrm>
        </p:spPr>
        <p:txBody>
          <a:bodyPr>
            <a:normAutofit fontScale="85000" lnSpcReduction="20000"/>
          </a:bodyPr>
          <a:lstStyle/>
          <a:p>
            <a:r>
              <a:rPr lang="zh-CN" altLang="en-US" dirty="0"/>
              <a:t>高中统考华文试卷：免考</a:t>
            </a:r>
            <a:r>
              <a:rPr lang="en-MY" dirty="0"/>
              <a:t>HSK</a:t>
            </a:r>
          </a:p>
          <a:p>
            <a:r>
              <a:rPr lang="en-MY" dirty="0"/>
              <a:t>SPM</a:t>
            </a:r>
            <a:r>
              <a:rPr lang="zh-CN" altLang="en-US" dirty="0"/>
              <a:t>华语</a:t>
            </a:r>
            <a:r>
              <a:rPr lang="en-MY" dirty="0"/>
              <a:t>:  </a:t>
            </a:r>
            <a:r>
              <a:rPr lang="zh-CN" altLang="en-US" dirty="0"/>
              <a:t>超越</a:t>
            </a:r>
            <a:r>
              <a:rPr lang="en-MY" dirty="0"/>
              <a:t>HSK</a:t>
            </a:r>
            <a:r>
              <a:rPr lang="zh-CN" altLang="en-US" dirty="0"/>
              <a:t>却无法免考</a:t>
            </a:r>
            <a:endParaRPr lang="en-MY" dirty="0"/>
          </a:p>
          <a:p>
            <a:r>
              <a:rPr lang="en-MY" dirty="0"/>
              <a:t>HSK</a:t>
            </a:r>
            <a:r>
              <a:rPr lang="zh-CN" altLang="en-US" dirty="0"/>
              <a:t>第六级： 清华北大通</a:t>
            </a:r>
            <a:endParaRPr lang="en-MY" dirty="0"/>
          </a:p>
          <a:p>
            <a:r>
              <a:rPr lang="en-MY" dirty="0"/>
              <a:t>HSK</a:t>
            </a:r>
            <a:r>
              <a:rPr lang="zh-CN" altLang="en-US" dirty="0"/>
              <a:t>第五级：中国工作准证</a:t>
            </a:r>
            <a:endParaRPr lang="en-MY" dirty="0"/>
          </a:p>
          <a:p>
            <a:r>
              <a:rPr lang="en-MY" dirty="0"/>
              <a:t>HSK</a:t>
            </a:r>
            <a:r>
              <a:rPr lang="zh-CN" altLang="en-US" dirty="0"/>
              <a:t>第四级：中国升学最低门槛</a:t>
            </a:r>
            <a:endParaRPr lang="en-MY" dirty="0"/>
          </a:p>
          <a:p>
            <a:r>
              <a:rPr lang="en-MY" dirty="0"/>
              <a:t>HSK</a:t>
            </a:r>
            <a:r>
              <a:rPr lang="zh-CN" altLang="en-US" dirty="0"/>
              <a:t>第三级</a:t>
            </a:r>
            <a:endParaRPr lang="en-MY" dirty="0"/>
          </a:p>
          <a:p>
            <a:r>
              <a:rPr lang="en-MY" dirty="0"/>
              <a:t>HSK</a:t>
            </a:r>
            <a:r>
              <a:rPr lang="zh-CN" altLang="en-US" dirty="0"/>
              <a:t>第二级</a:t>
            </a:r>
            <a:endParaRPr lang="en-MY" dirty="0"/>
          </a:p>
          <a:p>
            <a:r>
              <a:rPr lang="en-MY" dirty="0"/>
              <a:t>HSK</a:t>
            </a:r>
            <a:r>
              <a:rPr lang="zh-CN" altLang="en-US" dirty="0"/>
              <a:t>第一级</a:t>
            </a:r>
            <a:endParaRPr lang="en-MY" dirty="0"/>
          </a:p>
          <a:p>
            <a:endParaRPr lang="en-MY" dirty="0"/>
          </a:p>
          <a:p>
            <a:r>
              <a:rPr lang="zh-CN" altLang="en-US" dirty="0"/>
              <a:t>英语作为媒介语的中国大学课程：医学、工程、工商管理、航空等</a:t>
            </a:r>
            <a:endParaRPr lang="en-MY" dirty="0"/>
          </a:p>
          <a:p>
            <a:endParaRPr lang="en-MY" dirty="0"/>
          </a:p>
        </p:txBody>
      </p:sp>
    </p:spTree>
    <p:extLst>
      <p:ext uri="{BB962C8B-B14F-4D97-AF65-F5344CB8AC3E}">
        <p14:creationId xmlns:p14="http://schemas.microsoft.com/office/powerpoint/2010/main" val="30037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CC97-C27A-40F3-B38E-8390769F2F70}"/>
              </a:ext>
            </a:extLst>
          </p:cNvPr>
          <p:cNvSpPr>
            <a:spLocks noGrp="1"/>
          </p:cNvSpPr>
          <p:nvPr>
            <p:ph type="title"/>
          </p:nvPr>
        </p:nvSpPr>
        <p:spPr/>
        <p:txBody>
          <a:bodyPr/>
          <a:lstStyle/>
          <a:p>
            <a:r>
              <a:rPr lang="zh-CN" altLang="en-US" b="1" u="sng" dirty="0"/>
              <a:t>第一或第二语言：两者之异同与出路问题</a:t>
            </a:r>
            <a:br>
              <a:rPr lang="en-MY" dirty="0"/>
            </a:br>
            <a:endParaRPr lang="en-MY" dirty="0"/>
          </a:p>
        </p:txBody>
      </p:sp>
      <p:sp>
        <p:nvSpPr>
          <p:cNvPr id="3" name="Content Placeholder 2">
            <a:extLst>
              <a:ext uri="{FF2B5EF4-FFF2-40B4-BE49-F238E27FC236}">
                <a16:creationId xmlns:a16="http://schemas.microsoft.com/office/drawing/2014/main" id="{4BCB6298-21F3-4DEA-B937-25D78A201102}"/>
              </a:ext>
            </a:extLst>
          </p:cNvPr>
          <p:cNvSpPr>
            <a:spLocks noGrp="1"/>
          </p:cNvSpPr>
          <p:nvPr>
            <p:ph idx="1"/>
          </p:nvPr>
        </p:nvSpPr>
        <p:spPr/>
        <p:txBody>
          <a:bodyPr>
            <a:normAutofit/>
          </a:bodyPr>
          <a:lstStyle/>
          <a:p>
            <a:endParaRPr lang="en-MY" dirty="0"/>
          </a:p>
          <a:p>
            <a:r>
              <a:rPr lang="zh-CN" altLang="en-US" dirty="0"/>
              <a:t>所以，在第一语言教学里，以古文与现代汉语来传递文化知识；</a:t>
            </a:r>
            <a:endParaRPr lang="en-MY" dirty="0"/>
          </a:p>
          <a:p>
            <a:r>
              <a:rPr lang="zh-CN" altLang="en-US" dirty="0"/>
              <a:t>在汉语作为第二语言教学里，中华文化知识是以现代汉语，甚至是学生的第一语言传达启迪的，如读朱自清的现代汉语之散文，与读一篇现代英语的</a:t>
            </a:r>
            <a:r>
              <a:rPr lang="en-MY" dirty="0"/>
              <a:t>What is Confucianism?</a:t>
            </a:r>
          </a:p>
          <a:p>
            <a:endParaRPr lang="en-MY" dirty="0"/>
          </a:p>
          <a:p>
            <a:endParaRPr lang="en-MY" dirty="0"/>
          </a:p>
        </p:txBody>
      </p:sp>
    </p:spTree>
    <p:extLst>
      <p:ext uri="{BB962C8B-B14F-4D97-AF65-F5344CB8AC3E}">
        <p14:creationId xmlns:p14="http://schemas.microsoft.com/office/powerpoint/2010/main" val="46725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6703-E701-4E63-9D37-D168DD0DBA96}"/>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980EE85E-CC2B-4C80-AAF3-BF9FBB87CEFC}"/>
              </a:ext>
            </a:extLst>
          </p:cNvPr>
          <p:cNvSpPr>
            <a:spLocks noGrp="1"/>
          </p:cNvSpPr>
          <p:nvPr>
            <p:ph idx="1"/>
          </p:nvPr>
        </p:nvSpPr>
        <p:spPr>
          <a:xfrm>
            <a:off x="1141412" y="1272209"/>
            <a:ext cx="9905999" cy="4518992"/>
          </a:xfrm>
        </p:spPr>
        <p:txBody>
          <a:bodyPr>
            <a:normAutofit/>
          </a:bodyPr>
          <a:lstStyle/>
          <a:p>
            <a:r>
              <a:rPr lang="zh-CN" altLang="en-US" dirty="0"/>
              <a:t>争议点：文化可以在小学中学时期传承，古文需要在中小学时期学习，还是大学时期？</a:t>
            </a:r>
            <a:endParaRPr lang="en-MY" dirty="0"/>
          </a:p>
          <a:p>
            <a:r>
              <a:rPr lang="zh-CN" altLang="en-US" dirty="0"/>
              <a:t>另类看法：古汉语与莎士比亚英语到了</a:t>
            </a:r>
            <a:r>
              <a:rPr lang="en-MY" dirty="0"/>
              <a:t>A</a:t>
            </a:r>
            <a:r>
              <a:rPr lang="zh-CN" altLang="en-US" dirty="0"/>
              <a:t>水平与大学阶段才修。！</a:t>
            </a:r>
            <a:endParaRPr lang="en-MY" dirty="0"/>
          </a:p>
          <a:p>
            <a:r>
              <a:rPr lang="en-MY" dirty="0"/>
              <a:t> </a:t>
            </a:r>
          </a:p>
          <a:p>
            <a:r>
              <a:rPr lang="zh-CN" altLang="en-US" dirty="0"/>
              <a:t>修汉语何必在</a:t>
            </a:r>
            <a:r>
              <a:rPr lang="en-MY" dirty="0"/>
              <a:t>O</a:t>
            </a:r>
            <a:r>
              <a:rPr lang="zh-CN" altLang="en-US" dirty="0"/>
              <a:t>水平阶段念汉语古文？念英语何必在</a:t>
            </a:r>
            <a:r>
              <a:rPr lang="en-MY" dirty="0"/>
              <a:t>O</a:t>
            </a:r>
            <a:r>
              <a:rPr lang="zh-CN" altLang="en-US" dirty="0"/>
              <a:t>水平阶段念莎士比亚？不如把啃汉语古文或念莎士比亚的精力，在精力智力旺盛的</a:t>
            </a:r>
            <a:r>
              <a:rPr lang="en-MY" dirty="0"/>
              <a:t>O</a:t>
            </a:r>
            <a:r>
              <a:rPr lang="zh-CN" altLang="en-US" dirty="0"/>
              <a:t>水平求学阶段学第二与第三语言</a:t>
            </a:r>
            <a:endParaRPr lang="en-MY" dirty="0"/>
          </a:p>
          <a:p>
            <a:endParaRPr lang="en-MY" dirty="0"/>
          </a:p>
        </p:txBody>
      </p:sp>
    </p:spTree>
    <p:extLst>
      <p:ext uri="{BB962C8B-B14F-4D97-AF65-F5344CB8AC3E}">
        <p14:creationId xmlns:p14="http://schemas.microsoft.com/office/powerpoint/2010/main" val="345671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ACF6-67BA-4AC4-9508-4E55F63DF7F3}"/>
              </a:ext>
            </a:extLst>
          </p:cNvPr>
          <p:cNvSpPr>
            <a:spLocks noGrp="1"/>
          </p:cNvSpPr>
          <p:nvPr>
            <p:ph type="title"/>
          </p:nvPr>
        </p:nvSpPr>
        <p:spPr/>
        <p:txBody>
          <a:bodyPr/>
          <a:lstStyle/>
          <a:p>
            <a:r>
              <a:rPr lang="zh-CN" altLang="en-US" dirty="0"/>
              <a:t>结语：</a:t>
            </a:r>
            <a:endParaRPr lang="en-MY" dirty="0"/>
          </a:p>
        </p:txBody>
      </p:sp>
      <p:sp>
        <p:nvSpPr>
          <p:cNvPr id="3" name="Content Placeholder 2">
            <a:extLst>
              <a:ext uri="{FF2B5EF4-FFF2-40B4-BE49-F238E27FC236}">
                <a16:creationId xmlns:a16="http://schemas.microsoft.com/office/drawing/2014/main" id="{C3C85871-C9B0-4412-A444-F5D2C7EA891C}"/>
              </a:ext>
            </a:extLst>
          </p:cNvPr>
          <p:cNvSpPr>
            <a:spLocks noGrp="1"/>
          </p:cNvSpPr>
          <p:nvPr>
            <p:ph idx="1"/>
          </p:nvPr>
        </p:nvSpPr>
        <p:spPr>
          <a:xfrm>
            <a:off x="1141412" y="2097088"/>
            <a:ext cx="9905999" cy="3694113"/>
          </a:xfrm>
        </p:spPr>
        <p:txBody>
          <a:bodyPr/>
          <a:lstStyle/>
          <a:p>
            <a:r>
              <a:rPr lang="en-MY" dirty="0"/>
              <a:t>HSK</a:t>
            </a:r>
            <a:r>
              <a:rPr lang="zh-CN" altLang="en-US" dirty="0"/>
              <a:t>六级可以拖延到十八岁才考，孩子有足够喘气与预备的空间！</a:t>
            </a:r>
            <a:endParaRPr lang="en-MY" dirty="0"/>
          </a:p>
          <a:p>
            <a:endParaRPr lang="en-MY" dirty="0"/>
          </a:p>
          <a:p>
            <a:r>
              <a:rPr lang="zh-CN" altLang="en-US" dirty="0"/>
              <a:t>汉语以第一与第二语言不是对错问题，是孩子的语言倾向问题</a:t>
            </a:r>
            <a:endParaRPr lang="en-MY" dirty="0"/>
          </a:p>
          <a:p>
            <a:r>
              <a:rPr lang="zh-CN" altLang="en-US" dirty="0"/>
              <a:t>让孩子有个快乐的学习童年，爱上学习，比选择哪种语言为第一或第二语言都为至关重要！</a:t>
            </a:r>
            <a:endParaRPr lang="en-MY" dirty="0"/>
          </a:p>
          <a:p>
            <a:endParaRPr lang="en-MY" dirty="0"/>
          </a:p>
        </p:txBody>
      </p:sp>
    </p:spTree>
    <p:extLst>
      <p:ext uri="{BB962C8B-B14F-4D97-AF65-F5344CB8AC3E}">
        <p14:creationId xmlns:p14="http://schemas.microsoft.com/office/powerpoint/2010/main" val="210181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B929-A14F-42EF-8143-E52DF5A92AA7}"/>
              </a:ext>
            </a:extLst>
          </p:cNvPr>
          <p:cNvSpPr>
            <a:spLocks noGrp="1"/>
          </p:cNvSpPr>
          <p:nvPr>
            <p:ph type="title"/>
          </p:nvPr>
        </p:nvSpPr>
        <p:spPr/>
        <p:txBody>
          <a:bodyPr>
            <a:normAutofit/>
          </a:bodyPr>
          <a:lstStyle/>
          <a:p>
            <a:br>
              <a:rPr lang="en-MY" dirty="0"/>
            </a:br>
            <a:endParaRPr lang="en-MY" dirty="0"/>
          </a:p>
        </p:txBody>
      </p:sp>
      <p:sp>
        <p:nvSpPr>
          <p:cNvPr id="3" name="Content Placeholder 2">
            <a:extLst>
              <a:ext uri="{FF2B5EF4-FFF2-40B4-BE49-F238E27FC236}">
                <a16:creationId xmlns:a16="http://schemas.microsoft.com/office/drawing/2014/main" id="{5E491EF7-0E0F-4C87-91E4-0A47BC243197}"/>
              </a:ext>
            </a:extLst>
          </p:cNvPr>
          <p:cNvSpPr>
            <a:spLocks noGrp="1"/>
          </p:cNvSpPr>
          <p:nvPr>
            <p:ph idx="1"/>
          </p:nvPr>
        </p:nvSpPr>
        <p:spPr/>
        <p:txBody>
          <a:bodyPr/>
          <a:lstStyle/>
          <a:p>
            <a:r>
              <a:rPr lang="zh-CN" altLang="en-US" dirty="0"/>
              <a:t>友族上华小：随着中国经济实力崛起，学习汉语已经在世界各地掀起热潮，本地早已经多年前掀起友族同胞学习汉语以及将孩子送入华小的风气</a:t>
            </a:r>
            <a:endParaRPr lang="en-MY" dirty="0"/>
          </a:p>
        </p:txBody>
      </p:sp>
    </p:spTree>
    <p:extLst>
      <p:ext uri="{BB962C8B-B14F-4D97-AF65-F5344CB8AC3E}">
        <p14:creationId xmlns:p14="http://schemas.microsoft.com/office/powerpoint/2010/main" val="428912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643B-E6CC-4719-9A55-B53C2EBB4DFF}"/>
              </a:ext>
            </a:extLst>
          </p:cNvPr>
          <p:cNvSpPr>
            <a:spLocks noGrp="1"/>
          </p:cNvSpPr>
          <p:nvPr>
            <p:ph type="title"/>
          </p:nvPr>
        </p:nvSpPr>
        <p:spPr/>
        <p:txBody>
          <a:bodyPr/>
          <a:lstStyle/>
          <a:p>
            <a:endParaRPr lang="en-MY"/>
          </a:p>
        </p:txBody>
      </p:sp>
      <p:pic>
        <p:nvPicPr>
          <p:cNvPr id="5" name="Content Placeholder 4">
            <a:extLst>
              <a:ext uri="{FF2B5EF4-FFF2-40B4-BE49-F238E27FC236}">
                <a16:creationId xmlns:a16="http://schemas.microsoft.com/office/drawing/2014/main" id="{81128001-3102-4CBA-AC84-9FED14E65222}"/>
              </a:ext>
            </a:extLst>
          </p:cNvPr>
          <p:cNvPicPr>
            <a:picLocks noGrp="1" noChangeAspect="1"/>
          </p:cNvPicPr>
          <p:nvPr>
            <p:ph idx="1"/>
          </p:nvPr>
        </p:nvPicPr>
        <p:blipFill>
          <a:blip r:embed="rId2"/>
          <a:stretch>
            <a:fillRect/>
          </a:stretch>
        </p:blipFill>
        <p:spPr>
          <a:xfrm>
            <a:off x="2107096" y="1245704"/>
            <a:ext cx="7492850" cy="4459357"/>
          </a:xfrm>
        </p:spPr>
      </p:pic>
    </p:spTree>
    <p:extLst>
      <p:ext uri="{BB962C8B-B14F-4D97-AF65-F5344CB8AC3E}">
        <p14:creationId xmlns:p14="http://schemas.microsoft.com/office/powerpoint/2010/main" val="254621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C983-C5BD-4773-9465-F1215D2BCBAD}"/>
              </a:ext>
            </a:extLst>
          </p:cNvPr>
          <p:cNvSpPr>
            <a:spLocks noGrp="1"/>
          </p:cNvSpPr>
          <p:nvPr>
            <p:ph type="title"/>
          </p:nvPr>
        </p:nvSpPr>
        <p:spPr>
          <a:xfrm>
            <a:off x="1141413" y="1625683"/>
            <a:ext cx="9905998" cy="1478570"/>
          </a:xfrm>
        </p:spPr>
        <p:txBody>
          <a:bodyPr>
            <a:normAutofit fontScale="90000"/>
          </a:bodyPr>
          <a:lstStyle/>
          <a:p>
            <a:r>
              <a:rPr lang="zh-CN" altLang="en-US" dirty="0"/>
              <a:t>友族上中国大学：这批几百个赴京马来青年，浩浩荡荡拥抱鸟巢长城，妈麻马骂苦修汉语几年后，回国发现现实与理想落差极大。其中两个曾经来我中心求职，一问之下原来政府依然无法有职位给他们。但他们的汉语水平仍然不达标，公司不敢聘请！</a:t>
            </a:r>
            <a:r>
              <a:rPr lang="en-MY" dirty="0"/>
              <a:t>(“</a:t>
            </a:r>
            <a:r>
              <a:rPr lang="zh-CN" altLang="en-US" dirty="0"/>
              <a:t>熊猫</a:t>
            </a:r>
            <a:r>
              <a:rPr lang="en-MY" dirty="0"/>
              <a:t>“</a:t>
            </a:r>
            <a:r>
              <a:rPr lang="zh-CN" altLang="en-US" dirty="0"/>
              <a:t>念成</a:t>
            </a:r>
            <a:r>
              <a:rPr lang="en-MY" dirty="0"/>
              <a:t> “</a:t>
            </a:r>
            <a:r>
              <a:rPr lang="zh-CN" altLang="en-US" dirty="0"/>
              <a:t>胸毛</a:t>
            </a:r>
            <a:r>
              <a:rPr lang="en-MY" dirty="0"/>
              <a:t>”</a:t>
            </a:r>
            <a:r>
              <a:rPr lang="zh-CN" altLang="en-US" dirty="0"/>
              <a:t>，</a:t>
            </a:r>
            <a:r>
              <a:rPr lang="en-MY" dirty="0"/>
              <a:t>“</a:t>
            </a:r>
            <a:r>
              <a:rPr lang="zh-CN" altLang="en-US" dirty="0"/>
              <a:t>水库</a:t>
            </a:r>
            <a:r>
              <a:rPr lang="en-MY" dirty="0"/>
              <a:t>“</a:t>
            </a:r>
            <a:r>
              <a:rPr lang="zh-CN" altLang="en-US" dirty="0"/>
              <a:t>竟然念成</a:t>
            </a:r>
            <a:r>
              <a:rPr lang="en-MY" dirty="0"/>
              <a:t> “</a:t>
            </a:r>
            <a:r>
              <a:rPr lang="zh-CN" altLang="en-US" dirty="0"/>
              <a:t>睡裤</a:t>
            </a:r>
            <a:r>
              <a:rPr lang="en-MY" dirty="0"/>
              <a:t>“</a:t>
            </a:r>
            <a:r>
              <a:rPr lang="zh-CN" altLang="en-US" dirty="0"/>
              <a:t>）</a:t>
            </a:r>
            <a:br>
              <a:rPr lang="en-MY" altLang="zh-CN" dirty="0"/>
            </a:br>
            <a:br>
              <a:rPr lang="en-MY" dirty="0"/>
            </a:br>
            <a:endParaRPr lang="en-MY" dirty="0"/>
          </a:p>
        </p:txBody>
      </p:sp>
      <p:sp>
        <p:nvSpPr>
          <p:cNvPr id="3" name="Content Placeholder 2">
            <a:extLst>
              <a:ext uri="{FF2B5EF4-FFF2-40B4-BE49-F238E27FC236}">
                <a16:creationId xmlns:a16="http://schemas.microsoft.com/office/drawing/2014/main" id="{EA4CEE84-8302-4DB0-9433-C1AAADC627E2}"/>
              </a:ext>
            </a:extLst>
          </p:cNvPr>
          <p:cNvSpPr>
            <a:spLocks noGrp="1"/>
          </p:cNvSpPr>
          <p:nvPr>
            <p:ph idx="1"/>
          </p:nvPr>
        </p:nvSpPr>
        <p:spPr>
          <a:xfrm>
            <a:off x="1260682" y="3670852"/>
            <a:ext cx="9905999" cy="2001078"/>
          </a:xfrm>
        </p:spPr>
        <p:txBody>
          <a:bodyPr/>
          <a:lstStyle/>
          <a:p>
            <a:r>
              <a:rPr lang="zh-CN" altLang="en-US" dirty="0"/>
              <a:t>马来西亚马来青年受保送到北京全职进修中文，是几年前就陆续有的现象，主要派往北京外国语大学。过去五年马来西亚通过马拉基金由政府资助赴京，现在马来西亚政府缺钱，一带一路政策下，改由中国政府全力资助。</a:t>
            </a:r>
            <a:endParaRPr lang="en-MY" dirty="0"/>
          </a:p>
        </p:txBody>
      </p:sp>
    </p:spTree>
    <p:extLst>
      <p:ext uri="{BB962C8B-B14F-4D97-AF65-F5344CB8AC3E}">
        <p14:creationId xmlns:p14="http://schemas.microsoft.com/office/powerpoint/2010/main" val="284237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5613-78FA-48B0-BB38-4A98E98F6E04}"/>
              </a:ext>
            </a:extLst>
          </p:cNvPr>
          <p:cNvSpPr>
            <a:spLocks noGrp="1"/>
          </p:cNvSpPr>
          <p:nvPr>
            <p:ph type="title"/>
          </p:nvPr>
        </p:nvSpPr>
        <p:spPr/>
        <p:txBody>
          <a:bodyPr/>
          <a:lstStyle/>
          <a:p>
            <a:r>
              <a:rPr lang="zh-CN" altLang="en-US" dirty="0"/>
              <a:t>马来人学汉语？非洲人也学汉语？</a:t>
            </a:r>
            <a:endParaRPr lang="en-MY" dirty="0"/>
          </a:p>
        </p:txBody>
      </p:sp>
      <p:sp>
        <p:nvSpPr>
          <p:cNvPr id="3" name="Content Placeholder 2">
            <a:extLst>
              <a:ext uri="{FF2B5EF4-FFF2-40B4-BE49-F238E27FC236}">
                <a16:creationId xmlns:a16="http://schemas.microsoft.com/office/drawing/2014/main" id="{AD53D73A-BAAE-4F1E-B710-8DA49A2AB148}"/>
              </a:ext>
            </a:extLst>
          </p:cNvPr>
          <p:cNvSpPr>
            <a:spLocks noGrp="1"/>
          </p:cNvSpPr>
          <p:nvPr>
            <p:ph idx="1"/>
          </p:nvPr>
        </p:nvSpPr>
        <p:spPr/>
        <p:txBody>
          <a:bodyPr/>
          <a:lstStyle/>
          <a:p>
            <a:r>
              <a:rPr lang="en-US" altLang="zh-CN" dirty="0"/>
              <a:t>《</a:t>
            </a:r>
            <a:r>
              <a:rPr lang="zh-CN" altLang="en-US" dirty="0"/>
              <a:t>世界是平的</a:t>
            </a:r>
            <a:r>
              <a:rPr lang="en-US" altLang="zh-CN" dirty="0"/>
              <a:t>》</a:t>
            </a:r>
            <a:endParaRPr lang="en-MY" dirty="0"/>
          </a:p>
          <a:p>
            <a:r>
              <a:rPr lang="zh-CN" altLang="en-US" dirty="0"/>
              <a:t>小时候我常听爸妈说：“儿子呀！乖乖把饭吃完，因为中国与印度的孩子（非洲的孩子）没有饭吃”</a:t>
            </a:r>
            <a:endParaRPr lang="en-MY" dirty="0"/>
          </a:p>
          <a:p>
            <a:endParaRPr lang="en-MY" dirty="0"/>
          </a:p>
          <a:p>
            <a:r>
              <a:rPr lang="zh-CN" altLang="en-US" dirty="0"/>
              <a:t>现在我则说：女儿呀，乖乖把书念完，因为中国跟印度的孩子正在等着抢你的饭碗。“</a:t>
            </a:r>
            <a:endParaRPr lang="en-MY" dirty="0"/>
          </a:p>
          <a:p>
            <a:endParaRPr lang="en-MY" dirty="0"/>
          </a:p>
        </p:txBody>
      </p:sp>
    </p:spTree>
    <p:extLst>
      <p:ext uri="{BB962C8B-B14F-4D97-AF65-F5344CB8AC3E}">
        <p14:creationId xmlns:p14="http://schemas.microsoft.com/office/powerpoint/2010/main" val="28191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4F94-9469-41B1-B3B1-604F123D0954}"/>
              </a:ext>
            </a:extLst>
          </p:cNvPr>
          <p:cNvSpPr>
            <a:spLocks noGrp="1"/>
          </p:cNvSpPr>
          <p:nvPr>
            <p:ph type="title"/>
          </p:nvPr>
        </p:nvSpPr>
        <p:spPr/>
        <p:txBody>
          <a:bodyPr/>
          <a:lstStyle/>
          <a:p>
            <a:r>
              <a:rPr lang="zh-CN" altLang="en-US" dirty="0"/>
              <a:t>世界平了吗？</a:t>
            </a:r>
            <a:br>
              <a:rPr lang="en-MY" dirty="0"/>
            </a:br>
            <a:endParaRPr lang="en-MY" dirty="0"/>
          </a:p>
        </p:txBody>
      </p:sp>
      <p:sp>
        <p:nvSpPr>
          <p:cNvPr id="3" name="Content Placeholder 2">
            <a:extLst>
              <a:ext uri="{FF2B5EF4-FFF2-40B4-BE49-F238E27FC236}">
                <a16:creationId xmlns:a16="http://schemas.microsoft.com/office/drawing/2014/main" id="{BB8188CD-75E3-4030-A1DA-DC6BE93E9FA2}"/>
              </a:ext>
            </a:extLst>
          </p:cNvPr>
          <p:cNvSpPr>
            <a:spLocks noGrp="1"/>
          </p:cNvSpPr>
          <p:nvPr>
            <p:ph idx="1"/>
          </p:nvPr>
        </p:nvSpPr>
        <p:spPr/>
        <p:txBody>
          <a:bodyPr>
            <a:normAutofit fontScale="92500" lnSpcReduction="10000"/>
          </a:bodyPr>
          <a:lstStyle/>
          <a:p>
            <a:pPr marL="0" indent="0">
              <a:buNone/>
            </a:pPr>
            <a:endParaRPr lang="en-MY" dirty="0"/>
          </a:p>
          <a:p>
            <a:r>
              <a:rPr lang="zh-CN" altLang="en-US" dirty="0"/>
              <a:t>中国的人均收入：</a:t>
            </a:r>
            <a:r>
              <a:rPr lang="en-MY" dirty="0"/>
              <a:t>8438</a:t>
            </a:r>
            <a:r>
              <a:rPr lang="zh-CN" altLang="en-US" dirty="0"/>
              <a:t>美元</a:t>
            </a:r>
            <a:endParaRPr lang="en-MY" dirty="0"/>
          </a:p>
          <a:p>
            <a:r>
              <a:rPr lang="zh-CN" altLang="en-US" dirty="0"/>
              <a:t>马来西亚的人均收入：</a:t>
            </a:r>
            <a:r>
              <a:rPr lang="en-MY" dirty="0"/>
              <a:t>10136</a:t>
            </a:r>
            <a:r>
              <a:rPr lang="zh-CN" altLang="en-US" dirty="0"/>
              <a:t>美元</a:t>
            </a:r>
            <a:endParaRPr lang="en-MY" dirty="0"/>
          </a:p>
          <a:p>
            <a:r>
              <a:rPr lang="zh-CN" altLang="en-US" dirty="0"/>
              <a:t>肯尼亚的人均收入：</a:t>
            </a:r>
            <a:r>
              <a:rPr lang="en-MY" dirty="0"/>
              <a:t>1546</a:t>
            </a:r>
            <a:r>
              <a:rPr lang="zh-CN" altLang="en-US" dirty="0"/>
              <a:t>美元</a:t>
            </a:r>
            <a:endParaRPr lang="en-MY" dirty="0"/>
          </a:p>
          <a:p>
            <a:r>
              <a:rPr lang="zh-CN" altLang="en-US" dirty="0"/>
              <a:t>美国的人均收入：</a:t>
            </a:r>
            <a:r>
              <a:rPr lang="en-MY" dirty="0"/>
              <a:t>59391</a:t>
            </a:r>
            <a:r>
              <a:rPr lang="zh-CN" altLang="en-US" dirty="0"/>
              <a:t>美元</a:t>
            </a:r>
            <a:endParaRPr lang="en-MY" dirty="0"/>
          </a:p>
          <a:p>
            <a:pPr marL="0" indent="0">
              <a:buNone/>
            </a:pPr>
            <a:endParaRPr lang="en-MY" altLang="zh-CN" dirty="0"/>
          </a:p>
          <a:p>
            <a:pPr marL="0" indent="0">
              <a:buNone/>
            </a:pPr>
            <a:r>
              <a:rPr lang="zh-CN" altLang="en-US" dirty="0"/>
              <a:t>         肯尼亚英语是学习主要语言，学校老师私人机构不准开补习班</a:t>
            </a:r>
            <a:endParaRPr lang="en-MY" dirty="0"/>
          </a:p>
          <a:p>
            <a:endParaRPr lang="en-MY" dirty="0"/>
          </a:p>
        </p:txBody>
      </p:sp>
    </p:spTree>
    <p:extLst>
      <p:ext uri="{BB962C8B-B14F-4D97-AF65-F5344CB8AC3E}">
        <p14:creationId xmlns:p14="http://schemas.microsoft.com/office/powerpoint/2010/main" val="298125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401B-7903-48B4-9669-AA8A66E9C191}"/>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F82B61E3-480C-4A0B-B40B-21C74BE24EB0}"/>
              </a:ext>
            </a:extLst>
          </p:cNvPr>
          <p:cNvSpPr>
            <a:spLocks noGrp="1"/>
          </p:cNvSpPr>
          <p:nvPr>
            <p:ph idx="1"/>
          </p:nvPr>
        </p:nvSpPr>
        <p:spPr/>
        <p:txBody>
          <a:bodyPr/>
          <a:lstStyle/>
          <a:p>
            <a:r>
              <a:rPr lang="zh-CN" altLang="en-US" dirty="0"/>
              <a:t>万物在改变，唯一不变的是万物在改变：国民教育不是唯一选项</a:t>
            </a:r>
            <a:endParaRPr lang="en-MY" dirty="0"/>
          </a:p>
          <a:p>
            <a:endParaRPr lang="en-MY" dirty="0"/>
          </a:p>
          <a:p>
            <a:r>
              <a:rPr lang="zh-CN" altLang="en-US" dirty="0"/>
              <a:t>分析汉语作为第一与二语言在我国的学习情况</a:t>
            </a:r>
            <a:endParaRPr lang="en-MY" dirty="0"/>
          </a:p>
          <a:p>
            <a:endParaRPr lang="en-MY" dirty="0"/>
          </a:p>
        </p:txBody>
      </p:sp>
    </p:spTree>
    <p:extLst>
      <p:ext uri="{BB962C8B-B14F-4D97-AF65-F5344CB8AC3E}">
        <p14:creationId xmlns:p14="http://schemas.microsoft.com/office/powerpoint/2010/main" val="251191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A51B-9953-4BB6-AD40-D1A1EA4B3AFB}"/>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0565E8B8-B5EF-47DD-8C6B-31753751D9F2}"/>
              </a:ext>
            </a:extLst>
          </p:cNvPr>
          <p:cNvSpPr>
            <a:spLocks noGrp="1"/>
          </p:cNvSpPr>
          <p:nvPr>
            <p:ph idx="1"/>
          </p:nvPr>
        </p:nvSpPr>
        <p:spPr>
          <a:xfrm>
            <a:off x="1141412" y="618518"/>
            <a:ext cx="9905999" cy="5172683"/>
          </a:xfrm>
        </p:spPr>
        <p:txBody>
          <a:bodyPr>
            <a:normAutofit fontScale="92500" lnSpcReduction="10000"/>
          </a:bodyPr>
          <a:lstStyle/>
          <a:p>
            <a:r>
              <a:rPr lang="en-MY" dirty="0"/>
              <a:t> </a:t>
            </a:r>
          </a:p>
          <a:p>
            <a:r>
              <a:rPr lang="zh-CN" altLang="en-US" dirty="0"/>
              <a:t>国民学校制度：</a:t>
            </a:r>
            <a:endParaRPr lang="en-MY" dirty="0"/>
          </a:p>
          <a:p>
            <a:pPr marL="0" indent="0">
              <a:buNone/>
            </a:pPr>
            <a:r>
              <a:rPr lang="en-MY" dirty="0"/>
              <a:t>1. </a:t>
            </a:r>
            <a:r>
              <a:rPr lang="zh-CN" altLang="en-US" dirty="0"/>
              <a:t>国立国小：</a:t>
            </a:r>
            <a:r>
              <a:rPr lang="en-MY" dirty="0"/>
              <a:t>UPSR,SPM</a:t>
            </a:r>
          </a:p>
          <a:p>
            <a:pPr marL="0" indent="0">
              <a:buNone/>
            </a:pPr>
            <a:r>
              <a:rPr lang="en-MY" dirty="0"/>
              <a:t>2. </a:t>
            </a:r>
            <a:r>
              <a:rPr lang="zh-CN" altLang="en-US" dirty="0"/>
              <a:t>国立华小</a:t>
            </a:r>
            <a:r>
              <a:rPr lang="en-MY" dirty="0"/>
              <a:t>:  UPSR, SPM</a:t>
            </a:r>
          </a:p>
          <a:p>
            <a:pPr marL="0" indent="0">
              <a:buNone/>
            </a:pPr>
            <a:r>
              <a:rPr lang="en-MY" dirty="0"/>
              <a:t>3. </a:t>
            </a:r>
            <a:r>
              <a:rPr lang="zh-CN" altLang="en-US" dirty="0"/>
              <a:t>私立学校</a:t>
            </a:r>
            <a:r>
              <a:rPr lang="en-MY" dirty="0"/>
              <a:t>: UPSR,SPM</a:t>
            </a:r>
          </a:p>
          <a:p>
            <a:pPr marL="0" indent="0">
              <a:buNone/>
            </a:pPr>
            <a:r>
              <a:rPr lang="en-MY" dirty="0"/>
              <a:t>4. </a:t>
            </a:r>
            <a:r>
              <a:rPr lang="zh-CN" altLang="en-US" dirty="0"/>
              <a:t>独立华文中学：</a:t>
            </a:r>
            <a:r>
              <a:rPr lang="en-MY" dirty="0"/>
              <a:t>UEC</a:t>
            </a:r>
            <a:r>
              <a:rPr lang="zh-CN" altLang="en-US" dirty="0"/>
              <a:t>高中统考</a:t>
            </a:r>
            <a:endParaRPr lang="en-MY" dirty="0"/>
          </a:p>
          <a:p>
            <a:pPr marL="0" indent="0">
              <a:buNone/>
            </a:pPr>
            <a:r>
              <a:rPr lang="en-MY" dirty="0"/>
              <a:t>5. </a:t>
            </a:r>
            <a:r>
              <a:rPr lang="zh-CN" altLang="en-US" dirty="0"/>
              <a:t>国际学校：</a:t>
            </a:r>
            <a:r>
              <a:rPr lang="en-MY" dirty="0"/>
              <a:t>IGCSE, IB</a:t>
            </a:r>
            <a:r>
              <a:rPr lang="zh-CN" altLang="en-US" dirty="0"/>
              <a:t>， </a:t>
            </a:r>
            <a:r>
              <a:rPr lang="en-MY" dirty="0"/>
              <a:t>SAT</a:t>
            </a:r>
          </a:p>
          <a:p>
            <a:pPr marL="0" indent="0">
              <a:buNone/>
            </a:pPr>
            <a:r>
              <a:rPr lang="en-MY" dirty="0"/>
              <a:t>6. Home School</a:t>
            </a:r>
          </a:p>
          <a:p>
            <a:pPr marL="0" indent="0">
              <a:buNone/>
            </a:pPr>
            <a:r>
              <a:rPr lang="en-MY" altLang="zh-CN" dirty="0"/>
              <a:t>	</a:t>
            </a:r>
            <a:r>
              <a:rPr lang="zh-CN" altLang="en-US" dirty="0"/>
              <a:t>基督教</a:t>
            </a:r>
            <a:r>
              <a:rPr lang="en-MY" dirty="0"/>
              <a:t>ACE (Accelerated Christian Education) </a:t>
            </a:r>
            <a:r>
              <a:rPr lang="zh-CN" altLang="en-US" dirty="0"/>
              <a:t>制度</a:t>
            </a:r>
            <a:endParaRPr lang="en-MY" dirty="0"/>
          </a:p>
          <a:p>
            <a:pPr marL="0" indent="0">
              <a:buNone/>
            </a:pPr>
            <a:r>
              <a:rPr lang="en-MY" dirty="0"/>
              <a:t>	IGCSE</a:t>
            </a:r>
            <a:r>
              <a:rPr lang="zh-CN" altLang="en-US" dirty="0"/>
              <a:t>制度</a:t>
            </a:r>
            <a:endParaRPr lang="en-MY" dirty="0"/>
          </a:p>
          <a:p>
            <a:endParaRPr lang="en-MY" dirty="0"/>
          </a:p>
        </p:txBody>
      </p:sp>
    </p:spTree>
    <p:extLst>
      <p:ext uri="{BB962C8B-B14F-4D97-AF65-F5344CB8AC3E}">
        <p14:creationId xmlns:p14="http://schemas.microsoft.com/office/powerpoint/2010/main" val="217396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6C85E-4AE1-41A3-A914-8A4416699337}"/>
              </a:ext>
            </a:extLst>
          </p:cNvPr>
          <p:cNvSpPr>
            <a:spLocks noGrp="1"/>
          </p:cNvSpPr>
          <p:nvPr>
            <p:ph type="title"/>
          </p:nvPr>
        </p:nvSpPr>
        <p:spPr/>
        <p:txBody>
          <a:bodyPr/>
          <a:lstStyle/>
          <a:p>
            <a:r>
              <a:rPr lang="zh-CN" altLang="en-US" dirty="0"/>
              <a:t>汉语试卷</a:t>
            </a:r>
            <a:br>
              <a:rPr lang="en-MY" dirty="0"/>
            </a:br>
            <a:endParaRPr lang="en-MY" dirty="0"/>
          </a:p>
        </p:txBody>
      </p:sp>
      <p:sp>
        <p:nvSpPr>
          <p:cNvPr id="3" name="Content Placeholder 2">
            <a:extLst>
              <a:ext uri="{FF2B5EF4-FFF2-40B4-BE49-F238E27FC236}">
                <a16:creationId xmlns:a16="http://schemas.microsoft.com/office/drawing/2014/main" id="{7EF3A763-2AFE-4BD6-8930-A1831BC9C516}"/>
              </a:ext>
            </a:extLst>
          </p:cNvPr>
          <p:cNvSpPr>
            <a:spLocks noGrp="1"/>
          </p:cNvSpPr>
          <p:nvPr>
            <p:ph idx="1"/>
          </p:nvPr>
        </p:nvSpPr>
        <p:spPr/>
        <p:txBody>
          <a:bodyPr/>
          <a:lstStyle/>
          <a:p>
            <a:pPr marL="0" indent="0">
              <a:buNone/>
            </a:pPr>
            <a:r>
              <a:rPr lang="en-MY" dirty="0"/>
              <a:t>1. </a:t>
            </a:r>
            <a:r>
              <a:rPr lang="zh-CN" altLang="en-US" dirty="0"/>
              <a:t>马来西亚官方 </a:t>
            </a:r>
            <a:r>
              <a:rPr lang="en-MY" dirty="0"/>
              <a:t>SPM:  </a:t>
            </a:r>
            <a:r>
              <a:rPr lang="zh-CN" altLang="en-US" dirty="0"/>
              <a:t>汉语为第一语言</a:t>
            </a:r>
            <a:endParaRPr lang="en-MY" dirty="0"/>
          </a:p>
          <a:p>
            <a:pPr marL="0" indent="0">
              <a:buNone/>
            </a:pPr>
            <a:r>
              <a:rPr lang="en-MY" dirty="0"/>
              <a:t>2. </a:t>
            </a:r>
            <a:r>
              <a:rPr lang="zh-CN" altLang="en-US" dirty="0"/>
              <a:t>中国汉办 </a:t>
            </a:r>
            <a:r>
              <a:rPr lang="en-MY" dirty="0"/>
              <a:t>HSK</a:t>
            </a:r>
            <a:r>
              <a:rPr lang="zh-CN" altLang="en-US" dirty="0"/>
              <a:t>：汉语为第二语言：一至六级</a:t>
            </a:r>
            <a:endParaRPr lang="en-MY" dirty="0"/>
          </a:p>
          <a:p>
            <a:pPr marL="0" indent="0">
              <a:buNone/>
            </a:pPr>
            <a:r>
              <a:rPr lang="en-MY" dirty="0"/>
              <a:t>3.</a:t>
            </a:r>
            <a:r>
              <a:rPr lang="zh-CN" altLang="en-US" dirty="0"/>
              <a:t>英国制度国际学校</a:t>
            </a:r>
            <a:r>
              <a:rPr lang="en-MY" dirty="0"/>
              <a:t> IGCSE: </a:t>
            </a:r>
            <a:r>
              <a:rPr lang="zh-CN" altLang="en-US" dirty="0"/>
              <a:t>汉语为第一语言、第二语言以及为外语</a:t>
            </a:r>
            <a:endParaRPr lang="en-MY" dirty="0"/>
          </a:p>
          <a:p>
            <a:pPr marL="0" indent="0">
              <a:buNone/>
            </a:pPr>
            <a:r>
              <a:rPr lang="en-MY" dirty="0"/>
              <a:t>4. UEC</a:t>
            </a:r>
            <a:r>
              <a:rPr lang="zh-CN" altLang="en-US" dirty="0"/>
              <a:t>高中统考华文试卷</a:t>
            </a:r>
            <a:endParaRPr lang="en-MY" dirty="0"/>
          </a:p>
          <a:p>
            <a:endParaRPr lang="en-MY" dirty="0"/>
          </a:p>
        </p:txBody>
      </p:sp>
    </p:spTree>
    <p:extLst>
      <p:ext uri="{BB962C8B-B14F-4D97-AF65-F5344CB8AC3E}">
        <p14:creationId xmlns:p14="http://schemas.microsoft.com/office/powerpoint/2010/main" val="24249686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32</TotalTime>
  <Words>1213</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宋体</vt:lpstr>
      <vt:lpstr>Arial</vt:lpstr>
      <vt:lpstr>Trebuchet MS</vt:lpstr>
      <vt:lpstr>Tw Cen MT</vt:lpstr>
      <vt:lpstr>Circuit</vt:lpstr>
      <vt:lpstr>卓越汉语院长钱进逸硕士 主讲 “马来西亚汉语教学本土发展情况” </vt:lpstr>
      <vt:lpstr> </vt:lpstr>
      <vt:lpstr>PowerPoint Presentation</vt:lpstr>
      <vt:lpstr>友族上中国大学：这批几百个赴京马来青年，浩浩荡荡拥抱鸟巢长城，妈麻马骂苦修汉语几年后，回国发现现实与理想落差极大。其中两个曾经来我中心求职，一问之下原来政府依然无法有职位给他们。但他们的汉语水平仍然不达标，公司不敢聘请！(“熊猫“念成 “胸毛”，“水库“竟然念成 “睡裤“）  </vt:lpstr>
      <vt:lpstr>马来人学汉语？非洲人也学汉语？</vt:lpstr>
      <vt:lpstr>世界平了吗？ </vt:lpstr>
      <vt:lpstr>PowerPoint Presentation</vt:lpstr>
      <vt:lpstr>PowerPoint Presentation</vt:lpstr>
      <vt:lpstr>汉语试卷 </vt:lpstr>
      <vt:lpstr>汉语试卷程度比较</vt:lpstr>
      <vt:lpstr>中国升学所需具备的汉语资格 </vt:lpstr>
      <vt:lpstr>第一或第二语言：两者之异同与出路问题 </vt:lpstr>
      <vt:lpstr>PowerPoint Presentation</vt:lpstr>
      <vt:lpstr>结语：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卓越汉语院长钱进逸硕士 主讲 “时下汉语作为第一与第二语言之语言规划”</dc:title>
  <dc:creator>User</dc:creator>
  <cp:lastModifiedBy>User</cp:lastModifiedBy>
  <cp:revision>7</cp:revision>
  <dcterms:created xsi:type="dcterms:W3CDTF">2017-08-29T05:16:51Z</dcterms:created>
  <dcterms:modified xsi:type="dcterms:W3CDTF">2017-10-30T15:46:21Z</dcterms:modified>
</cp:coreProperties>
</file>