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7" r:id="rId2"/>
    <p:sldId id="258" r:id="rId3"/>
    <p:sldId id="259" r:id="rId4"/>
    <p:sldId id="260" r:id="rId5"/>
    <p:sldId id="261" r:id="rId6"/>
    <p:sldId id="262" r:id="rId7"/>
    <p:sldId id="287" r:id="rId8"/>
    <p:sldId id="302" r:id="rId9"/>
    <p:sldId id="303" r:id="rId10"/>
    <p:sldId id="288" r:id="rId11"/>
    <p:sldId id="304" r:id="rId12"/>
    <p:sldId id="264" r:id="rId13"/>
    <p:sldId id="305" r:id="rId14"/>
    <p:sldId id="265" r:id="rId15"/>
    <p:sldId id="306" r:id="rId16"/>
    <p:sldId id="289" r:id="rId17"/>
    <p:sldId id="307" r:id="rId18"/>
    <p:sldId id="269" r:id="rId19"/>
    <p:sldId id="268" r:id="rId20"/>
    <p:sldId id="308" r:id="rId21"/>
    <p:sldId id="309" r:id="rId22"/>
    <p:sldId id="290" r:id="rId23"/>
    <p:sldId id="291" r:id="rId24"/>
    <p:sldId id="270" r:id="rId25"/>
    <p:sldId id="271" r:id="rId26"/>
    <p:sldId id="272" r:id="rId27"/>
    <p:sldId id="310" r:id="rId28"/>
    <p:sldId id="311" r:id="rId29"/>
    <p:sldId id="273" r:id="rId30"/>
    <p:sldId id="312" r:id="rId31"/>
    <p:sldId id="313" r:id="rId32"/>
    <p:sldId id="314" r:id="rId33"/>
    <p:sldId id="293" r:id="rId34"/>
    <p:sldId id="315" r:id="rId35"/>
    <p:sldId id="316" r:id="rId36"/>
    <p:sldId id="318" r:id="rId37"/>
    <p:sldId id="317" r:id="rId38"/>
    <p:sldId id="294" r:id="rId39"/>
    <p:sldId id="295" r:id="rId40"/>
    <p:sldId id="296" r:id="rId41"/>
    <p:sldId id="325" r:id="rId42"/>
    <p:sldId id="297" r:id="rId43"/>
    <p:sldId id="298" r:id="rId44"/>
    <p:sldId id="299" r:id="rId45"/>
    <p:sldId id="276" r:id="rId46"/>
    <p:sldId id="292" r:id="rId47"/>
    <p:sldId id="319" r:id="rId48"/>
    <p:sldId id="274" r:id="rId49"/>
    <p:sldId id="301" r:id="rId50"/>
    <p:sldId id="323" r:id="rId51"/>
    <p:sldId id="320" r:id="rId52"/>
    <p:sldId id="275" r:id="rId53"/>
    <p:sldId id="321" r:id="rId54"/>
    <p:sldId id="322" r:id="rId55"/>
    <p:sldId id="324" r:id="rId56"/>
    <p:sldId id="326"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75CA3E-FE04-42A1-8D04-54043B4BE4C2}" type="datetimeFigureOut">
              <a:rPr lang="en-MY" smtClean="0"/>
              <a:t>30/10/2017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22D58CE-7A0B-4C7E-BA07-AA251AC411D4}" type="slidenum">
              <a:rPr lang="en-MY" smtClean="0"/>
              <a:t>‹#›</a:t>
            </a:fld>
            <a:endParaRPr lang="en-MY"/>
          </a:p>
        </p:txBody>
      </p:sp>
    </p:spTree>
    <p:extLst>
      <p:ext uri="{BB962C8B-B14F-4D97-AF65-F5344CB8AC3E}">
        <p14:creationId xmlns:p14="http://schemas.microsoft.com/office/powerpoint/2010/main" val="2290403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75CA3E-FE04-42A1-8D04-54043B4BE4C2}" type="datetimeFigureOut">
              <a:rPr lang="en-MY" smtClean="0"/>
              <a:t>30/10/2017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22D58CE-7A0B-4C7E-BA07-AA251AC411D4}" type="slidenum">
              <a:rPr lang="en-MY" smtClean="0"/>
              <a:t>‹#›</a:t>
            </a:fld>
            <a:endParaRPr lang="en-MY"/>
          </a:p>
        </p:txBody>
      </p:sp>
    </p:spTree>
    <p:extLst>
      <p:ext uri="{BB962C8B-B14F-4D97-AF65-F5344CB8AC3E}">
        <p14:creationId xmlns:p14="http://schemas.microsoft.com/office/powerpoint/2010/main" val="1164141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75CA3E-FE04-42A1-8D04-54043B4BE4C2}" type="datetimeFigureOut">
              <a:rPr lang="en-MY" smtClean="0"/>
              <a:t>30/10/2017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22D58CE-7A0B-4C7E-BA07-AA251AC411D4}" type="slidenum">
              <a:rPr lang="en-MY" smtClean="0"/>
              <a:t>‹#›</a:t>
            </a:fld>
            <a:endParaRPr lang="en-MY"/>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40792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75CA3E-FE04-42A1-8D04-54043B4BE4C2}" type="datetimeFigureOut">
              <a:rPr lang="en-MY" smtClean="0"/>
              <a:t>30/10/2017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22D58CE-7A0B-4C7E-BA07-AA251AC411D4}" type="slidenum">
              <a:rPr lang="en-MY" smtClean="0"/>
              <a:t>‹#›</a:t>
            </a:fld>
            <a:endParaRPr lang="en-MY"/>
          </a:p>
        </p:txBody>
      </p:sp>
    </p:spTree>
    <p:extLst>
      <p:ext uri="{BB962C8B-B14F-4D97-AF65-F5344CB8AC3E}">
        <p14:creationId xmlns:p14="http://schemas.microsoft.com/office/powerpoint/2010/main" val="4029193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75CA3E-FE04-42A1-8D04-54043B4BE4C2}" type="datetimeFigureOut">
              <a:rPr lang="en-MY" smtClean="0"/>
              <a:t>30/10/2017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22D58CE-7A0B-4C7E-BA07-AA251AC411D4}" type="slidenum">
              <a:rPr lang="en-MY" smtClean="0"/>
              <a:t>‹#›</a:t>
            </a:fld>
            <a:endParaRPr lang="en-MY"/>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44769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75CA3E-FE04-42A1-8D04-54043B4BE4C2}" type="datetimeFigureOut">
              <a:rPr lang="en-MY" smtClean="0"/>
              <a:t>30/10/2017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22D58CE-7A0B-4C7E-BA07-AA251AC411D4}" type="slidenum">
              <a:rPr lang="en-MY" smtClean="0"/>
              <a:t>‹#›</a:t>
            </a:fld>
            <a:endParaRPr lang="en-MY"/>
          </a:p>
        </p:txBody>
      </p:sp>
    </p:spTree>
    <p:extLst>
      <p:ext uri="{BB962C8B-B14F-4D97-AF65-F5344CB8AC3E}">
        <p14:creationId xmlns:p14="http://schemas.microsoft.com/office/powerpoint/2010/main" val="1833189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75CA3E-FE04-42A1-8D04-54043B4BE4C2}" type="datetimeFigureOut">
              <a:rPr lang="en-MY" smtClean="0"/>
              <a:t>30/10/2017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22D58CE-7A0B-4C7E-BA07-AA251AC411D4}" type="slidenum">
              <a:rPr lang="en-MY" smtClean="0"/>
              <a:t>‹#›</a:t>
            </a:fld>
            <a:endParaRPr lang="en-MY"/>
          </a:p>
        </p:txBody>
      </p:sp>
    </p:spTree>
    <p:extLst>
      <p:ext uri="{BB962C8B-B14F-4D97-AF65-F5344CB8AC3E}">
        <p14:creationId xmlns:p14="http://schemas.microsoft.com/office/powerpoint/2010/main" val="2631813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75CA3E-FE04-42A1-8D04-54043B4BE4C2}" type="datetimeFigureOut">
              <a:rPr lang="en-MY" smtClean="0"/>
              <a:t>30/10/2017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22D58CE-7A0B-4C7E-BA07-AA251AC411D4}" type="slidenum">
              <a:rPr lang="en-MY" smtClean="0"/>
              <a:t>‹#›</a:t>
            </a:fld>
            <a:endParaRPr lang="en-MY"/>
          </a:p>
        </p:txBody>
      </p:sp>
    </p:spTree>
    <p:extLst>
      <p:ext uri="{BB962C8B-B14F-4D97-AF65-F5344CB8AC3E}">
        <p14:creationId xmlns:p14="http://schemas.microsoft.com/office/powerpoint/2010/main" val="1424416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7FE83-ACFD-4A79-8919-18FC1968CC2D}"/>
              </a:ext>
            </a:extLst>
          </p:cNvPr>
          <p:cNvSpPr>
            <a:spLocks noGrp="1"/>
          </p:cNvSpPr>
          <p:nvPr>
            <p:ph type="title"/>
          </p:nvPr>
        </p:nvSpPr>
        <p:spPr>
          <a:xfrm>
            <a:off x="914400" y="381000"/>
            <a:ext cx="10363200" cy="1143000"/>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5AB8862D-1C5A-4FB4-AADF-A4D752646916}"/>
              </a:ext>
            </a:extLst>
          </p:cNvPr>
          <p:cNvSpPr>
            <a:spLocks noGrp="1"/>
          </p:cNvSpPr>
          <p:nvPr>
            <p:ph type="body" sz="half" idx="1"/>
          </p:nvPr>
        </p:nvSpPr>
        <p:spPr>
          <a:xfrm>
            <a:off x="914400" y="20574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Online Image Placeholder 3">
            <a:extLst>
              <a:ext uri="{FF2B5EF4-FFF2-40B4-BE49-F238E27FC236}">
                <a16:creationId xmlns:a16="http://schemas.microsoft.com/office/drawing/2014/main" id="{FD6E89B0-6AA5-4215-8F0E-2DCF555B9350}"/>
              </a:ext>
            </a:extLst>
          </p:cNvPr>
          <p:cNvSpPr>
            <a:spLocks noGrp="1"/>
          </p:cNvSpPr>
          <p:nvPr>
            <p:ph type="clipArt" sz="half" idx="2"/>
          </p:nvPr>
        </p:nvSpPr>
        <p:spPr>
          <a:xfrm>
            <a:off x="6197600" y="2057400"/>
            <a:ext cx="5080000" cy="4114800"/>
          </a:xfrm>
        </p:spPr>
        <p:txBody>
          <a:bodyPr/>
          <a:lstStyle/>
          <a:p>
            <a:pPr lvl="0"/>
            <a:endParaRPr lang="en-MY" noProof="0"/>
          </a:p>
        </p:txBody>
      </p:sp>
      <p:sp>
        <p:nvSpPr>
          <p:cNvPr id="5" name="Rectangle 9">
            <a:extLst>
              <a:ext uri="{FF2B5EF4-FFF2-40B4-BE49-F238E27FC236}">
                <a16:creationId xmlns:a16="http://schemas.microsoft.com/office/drawing/2014/main" id="{93AF5EC8-AB22-4DC2-86EC-CD889E95323D}"/>
              </a:ext>
            </a:extLst>
          </p:cNvPr>
          <p:cNvSpPr>
            <a:spLocks noGrp="1" noChangeArrowheads="1"/>
          </p:cNvSpPr>
          <p:nvPr>
            <p:ph type="dt" sz="half" idx="10"/>
          </p:nvPr>
        </p:nvSpPr>
        <p:spPr>
          <a:ln/>
        </p:spPr>
        <p:txBody>
          <a:bodyPr/>
          <a:lstStyle>
            <a:lvl1pPr>
              <a:defRPr/>
            </a:lvl1pPr>
          </a:lstStyle>
          <a:p>
            <a:pPr>
              <a:defRPr/>
            </a:pPr>
            <a:endParaRPr lang="zh-CN" altLang="en-US"/>
          </a:p>
        </p:txBody>
      </p:sp>
      <p:sp>
        <p:nvSpPr>
          <p:cNvPr id="6" name="Rectangle 10">
            <a:extLst>
              <a:ext uri="{FF2B5EF4-FFF2-40B4-BE49-F238E27FC236}">
                <a16:creationId xmlns:a16="http://schemas.microsoft.com/office/drawing/2014/main" id="{668983DC-215A-43BA-ABBC-7C7EF8266A3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11">
            <a:extLst>
              <a:ext uri="{FF2B5EF4-FFF2-40B4-BE49-F238E27FC236}">
                <a16:creationId xmlns:a16="http://schemas.microsoft.com/office/drawing/2014/main" id="{CDAA4013-34A0-4843-B451-AF15EFF36DF6}"/>
              </a:ext>
            </a:extLst>
          </p:cNvPr>
          <p:cNvSpPr>
            <a:spLocks noGrp="1" noChangeArrowheads="1"/>
          </p:cNvSpPr>
          <p:nvPr>
            <p:ph type="sldNum" sz="quarter" idx="12"/>
          </p:nvPr>
        </p:nvSpPr>
        <p:spPr>
          <a:ln/>
        </p:spPr>
        <p:txBody>
          <a:bodyPr/>
          <a:lstStyle>
            <a:lvl1pPr>
              <a:defRPr/>
            </a:lvl1pPr>
          </a:lstStyle>
          <a:p>
            <a:pPr>
              <a:defRPr/>
            </a:pPr>
            <a:fld id="{1930AA12-757B-4DE8-81E7-4870175F4FC2}" type="slidenum">
              <a:rPr lang="zh-CN" altLang="en-US"/>
              <a:pPr>
                <a:defRPr/>
              </a:pPr>
              <a:t>‹#›</a:t>
            </a:fld>
            <a:endParaRPr lang="zh-CN" altLang="en-US"/>
          </a:p>
        </p:txBody>
      </p:sp>
    </p:spTree>
    <p:extLst>
      <p:ext uri="{BB962C8B-B14F-4D97-AF65-F5344CB8AC3E}">
        <p14:creationId xmlns:p14="http://schemas.microsoft.com/office/powerpoint/2010/main" val="3580462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75CA3E-FE04-42A1-8D04-54043B4BE4C2}" type="datetimeFigureOut">
              <a:rPr lang="en-MY" smtClean="0"/>
              <a:t>30/10/2017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22D58CE-7A0B-4C7E-BA07-AA251AC411D4}" type="slidenum">
              <a:rPr lang="en-MY" smtClean="0"/>
              <a:t>‹#›</a:t>
            </a:fld>
            <a:endParaRPr lang="en-MY"/>
          </a:p>
        </p:txBody>
      </p:sp>
    </p:spTree>
    <p:extLst>
      <p:ext uri="{BB962C8B-B14F-4D97-AF65-F5344CB8AC3E}">
        <p14:creationId xmlns:p14="http://schemas.microsoft.com/office/powerpoint/2010/main" val="4073234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75CA3E-FE04-42A1-8D04-54043B4BE4C2}" type="datetimeFigureOut">
              <a:rPr lang="en-MY" smtClean="0"/>
              <a:t>30/10/2017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22D58CE-7A0B-4C7E-BA07-AA251AC411D4}" type="slidenum">
              <a:rPr lang="en-MY" smtClean="0"/>
              <a:t>‹#›</a:t>
            </a:fld>
            <a:endParaRPr lang="en-MY"/>
          </a:p>
        </p:txBody>
      </p:sp>
    </p:spTree>
    <p:extLst>
      <p:ext uri="{BB962C8B-B14F-4D97-AF65-F5344CB8AC3E}">
        <p14:creationId xmlns:p14="http://schemas.microsoft.com/office/powerpoint/2010/main" val="2646783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75CA3E-FE04-42A1-8D04-54043B4BE4C2}" type="datetimeFigureOut">
              <a:rPr lang="en-MY" smtClean="0"/>
              <a:t>30/10/2017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E22D58CE-7A0B-4C7E-BA07-AA251AC411D4}" type="slidenum">
              <a:rPr lang="en-MY" smtClean="0"/>
              <a:t>‹#›</a:t>
            </a:fld>
            <a:endParaRPr lang="en-MY"/>
          </a:p>
        </p:txBody>
      </p:sp>
    </p:spTree>
    <p:extLst>
      <p:ext uri="{BB962C8B-B14F-4D97-AF65-F5344CB8AC3E}">
        <p14:creationId xmlns:p14="http://schemas.microsoft.com/office/powerpoint/2010/main" val="1028958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75CA3E-FE04-42A1-8D04-54043B4BE4C2}" type="datetimeFigureOut">
              <a:rPr lang="en-MY" smtClean="0"/>
              <a:t>30/10/2017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E22D58CE-7A0B-4C7E-BA07-AA251AC411D4}" type="slidenum">
              <a:rPr lang="en-MY" smtClean="0"/>
              <a:t>‹#›</a:t>
            </a:fld>
            <a:endParaRPr lang="en-MY"/>
          </a:p>
        </p:txBody>
      </p:sp>
    </p:spTree>
    <p:extLst>
      <p:ext uri="{BB962C8B-B14F-4D97-AF65-F5344CB8AC3E}">
        <p14:creationId xmlns:p14="http://schemas.microsoft.com/office/powerpoint/2010/main" val="1434880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75CA3E-FE04-42A1-8D04-54043B4BE4C2}" type="datetimeFigureOut">
              <a:rPr lang="en-MY" smtClean="0"/>
              <a:t>30/10/2017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E22D58CE-7A0B-4C7E-BA07-AA251AC411D4}" type="slidenum">
              <a:rPr lang="en-MY" smtClean="0"/>
              <a:t>‹#›</a:t>
            </a:fld>
            <a:endParaRPr lang="en-MY"/>
          </a:p>
        </p:txBody>
      </p:sp>
    </p:spTree>
    <p:extLst>
      <p:ext uri="{BB962C8B-B14F-4D97-AF65-F5344CB8AC3E}">
        <p14:creationId xmlns:p14="http://schemas.microsoft.com/office/powerpoint/2010/main" val="249903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75CA3E-FE04-42A1-8D04-54043B4BE4C2}" type="datetimeFigureOut">
              <a:rPr lang="en-MY" smtClean="0"/>
              <a:t>30/10/2017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E22D58CE-7A0B-4C7E-BA07-AA251AC411D4}" type="slidenum">
              <a:rPr lang="en-MY" smtClean="0"/>
              <a:t>‹#›</a:t>
            </a:fld>
            <a:endParaRPr lang="en-MY"/>
          </a:p>
        </p:txBody>
      </p:sp>
    </p:spTree>
    <p:extLst>
      <p:ext uri="{BB962C8B-B14F-4D97-AF65-F5344CB8AC3E}">
        <p14:creationId xmlns:p14="http://schemas.microsoft.com/office/powerpoint/2010/main" val="132481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75CA3E-FE04-42A1-8D04-54043B4BE4C2}" type="datetimeFigureOut">
              <a:rPr lang="en-MY" smtClean="0"/>
              <a:t>30/10/2017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E22D58CE-7A0B-4C7E-BA07-AA251AC411D4}" type="slidenum">
              <a:rPr lang="en-MY" smtClean="0"/>
              <a:t>‹#›</a:t>
            </a:fld>
            <a:endParaRPr lang="en-MY"/>
          </a:p>
        </p:txBody>
      </p:sp>
    </p:spTree>
    <p:extLst>
      <p:ext uri="{BB962C8B-B14F-4D97-AF65-F5344CB8AC3E}">
        <p14:creationId xmlns:p14="http://schemas.microsoft.com/office/powerpoint/2010/main" val="593496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A75CA3E-FE04-42A1-8D04-54043B4BE4C2}" type="datetimeFigureOut">
              <a:rPr lang="en-MY" smtClean="0"/>
              <a:t>30/10/2017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E22D58CE-7A0B-4C7E-BA07-AA251AC411D4}" type="slidenum">
              <a:rPr lang="en-MY" smtClean="0"/>
              <a:t>‹#›</a:t>
            </a:fld>
            <a:endParaRPr lang="en-MY"/>
          </a:p>
        </p:txBody>
      </p:sp>
    </p:spTree>
    <p:extLst>
      <p:ext uri="{BB962C8B-B14F-4D97-AF65-F5344CB8AC3E}">
        <p14:creationId xmlns:p14="http://schemas.microsoft.com/office/powerpoint/2010/main" val="2443587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A75CA3E-FE04-42A1-8D04-54043B4BE4C2}" type="datetimeFigureOut">
              <a:rPr lang="en-MY" smtClean="0"/>
              <a:t>30/10/2017</a:t>
            </a:fld>
            <a:endParaRPr lang="en-MY"/>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22D58CE-7A0B-4C7E-BA07-AA251AC411D4}" type="slidenum">
              <a:rPr lang="en-MY" smtClean="0"/>
              <a:t>‹#›</a:t>
            </a:fld>
            <a:endParaRPr lang="en-MY"/>
          </a:p>
        </p:txBody>
      </p:sp>
    </p:spTree>
    <p:extLst>
      <p:ext uri="{BB962C8B-B14F-4D97-AF65-F5344CB8AC3E}">
        <p14:creationId xmlns:p14="http://schemas.microsoft.com/office/powerpoint/2010/main" val="259685758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7B8264A-D56E-4387-912F-70E3545DF077}"/>
              </a:ext>
            </a:extLst>
          </p:cNvPr>
          <p:cNvSpPr>
            <a:spLocks noGrp="1" noChangeArrowheads="1"/>
          </p:cNvSpPr>
          <p:nvPr>
            <p:ph type="title"/>
          </p:nvPr>
        </p:nvSpPr>
        <p:spPr/>
        <p:txBody>
          <a:bodyPr>
            <a:normAutofit fontScale="90000"/>
          </a:bodyPr>
          <a:lstStyle/>
          <a:p>
            <a:pPr algn="l"/>
            <a:br>
              <a:rPr lang="zh-CN" altLang="en-US" sz="3200" b="1" dirty="0">
                <a:ea typeface="楷体" pitchFamily="49" charset="-122"/>
              </a:rPr>
            </a:br>
            <a:br>
              <a:rPr lang="zh-CN" altLang="en-US" sz="3200" b="1" dirty="0">
                <a:ea typeface="楷体" pitchFamily="49" charset="-122"/>
              </a:rPr>
            </a:br>
            <a:r>
              <a:rPr lang="zh-CN" altLang="en-US" sz="3200" b="1" dirty="0">
                <a:ea typeface="楷体" pitchFamily="49" charset="-122"/>
              </a:rPr>
              <a:t>现 代  华 文： 历 史、 发 展 与 趋 势</a:t>
            </a:r>
            <a:br>
              <a:rPr lang="zh-CN" altLang="en-US" sz="3200" b="1" dirty="0"/>
            </a:br>
            <a:r>
              <a:rPr lang="zh-CN" altLang="en-US" sz="3200" b="1" dirty="0">
                <a:ea typeface="楷体" pitchFamily="49" charset="-122"/>
              </a:rPr>
              <a:t> －－中 国、  华 文 与 你</a:t>
            </a:r>
            <a:br>
              <a:rPr lang="en-MY" altLang="zh-CN" sz="3200" b="1" dirty="0">
                <a:ea typeface="楷体" pitchFamily="49" charset="-122"/>
              </a:rPr>
            </a:br>
            <a:r>
              <a:rPr lang="en-MY" altLang="zh-CN" sz="3200" b="1" dirty="0">
                <a:ea typeface="楷体" pitchFamily="49" charset="-122"/>
              </a:rPr>
              <a:t>Bahasa Mandarin </a:t>
            </a:r>
            <a:r>
              <a:rPr lang="en-MY" altLang="zh-CN" sz="3200" b="1" dirty="0" err="1">
                <a:ea typeface="楷体" pitchFamily="49" charset="-122"/>
              </a:rPr>
              <a:t>Moden</a:t>
            </a:r>
            <a:r>
              <a:rPr lang="en-MY" altLang="zh-CN" sz="3200" b="1" dirty="0">
                <a:ea typeface="楷体" pitchFamily="49" charset="-122"/>
              </a:rPr>
              <a:t>: Sejarah, Pembangunan </a:t>
            </a:r>
            <a:r>
              <a:rPr lang="en-MY" altLang="zh-CN" sz="3200" b="1" dirty="0" err="1">
                <a:ea typeface="楷体" pitchFamily="49" charset="-122"/>
              </a:rPr>
              <a:t>dan</a:t>
            </a:r>
            <a:r>
              <a:rPr lang="en-MY" altLang="zh-CN" sz="3200" b="1" dirty="0">
                <a:ea typeface="楷体" pitchFamily="49" charset="-122"/>
              </a:rPr>
              <a:t> </a:t>
            </a:r>
            <a:br>
              <a:rPr lang="en-MY" altLang="zh-CN" sz="3200" b="1" dirty="0">
                <a:ea typeface="楷体" pitchFamily="49" charset="-122"/>
              </a:rPr>
            </a:br>
            <a:r>
              <a:rPr lang="en-MY" altLang="zh-CN" sz="3200" b="1" dirty="0" err="1">
                <a:ea typeface="楷体" pitchFamily="49" charset="-122"/>
              </a:rPr>
              <a:t>Perkembangan</a:t>
            </a:r>
            <a:r>
              <a:rPr lang="en-MY" altLang="zh-CN" sz="3200" b="1" dirty="0">
                <a:ea typeface="楷体" pitchFamily="49" charset="-122"/>
              </a:rPr>
              <a:t> </a:t>
            </a:r>
            <a:r>
              <a:rPr lang="en-MY" altLang="zh-CN" sz="3200" b="1" dirty="0" err="1">
                <a:ea typeface="楷体" pitchFamily="49" charset="-122"/>
              </a:rPr>
              <a:t>semasa</a:t>
            </a:r>
            <a:endParaRPr lang="zh-CN" altLang="en-US" b="1" dirty="0"/>
          </a:p>
        </p:txBody>
      </p:sp>
      <p:sp>
        <p:nvSpPr>
          <p:cNvPr id="3075" name="Rectangle 3">
            <a:extLst>
              <a:ext uri="{FF2B5EF4-FFF2-40B4-BE49-F238E27FC236}">
                <a16:creationId xmlns:a16="http://schemas.microsoft.com/office/drawing/2014/main" id="{D0BA2192-DF5F-45BC-9B93-9231FEC0D5F9}"/>
              </a:ext>
            </a:extLst>
          </p:cNvPr>
          <p:cNvSpPr>
            <a:spLocks noGrp="1" noChangeArrowheads="1"/>
          </p:cNvSpPr>
          <p:nvPr>
            <p:ph type="body" sz="half" idx="1"/>
          </p:nvPr>
        </p:nvSpPr>
        <p:spPr>
          <a:xfrm>
            <a:off x="2209800" y="3445565"/>
            <a:ext cx="7391400" cy="2726634"/>
          </a:xfrm>
        </p:spPr>
        <p:txBody>
          <a:bodyPr/>
          <a:lstStyle/>
          <a:p>
            <a:r>
              <a:rPr lang="zh-CN" altLang="en-US" dirty="0">
                <a:ea typeface="楷体" pitchFamily="49" charset="-122"/>
              </a:rPr>
              <a:t>此 课 目 的： 认 识 中 国 作 为 现 代 华 文 原 籍 地 与 主 流 国 的 背 景 ，从 中 增 加 对 现 代 华 文 的 理 解。</a:t>
            </a:r>
            <a:endParaRPr lang="en-MY" altLang="zh-CN" dirty="0">
              <a:ea typeface="楷体" pitchFamily="49" charset="-122"/>
            </a:endParaRPr>
          </a:p>
          <a:p>
            <a:endParaRPr lang="en-MY" altLang="zh-CN" dirty="0">
              <a:ea typeface="楷体" pitchFamily="49" charset="-122"/>
            </a:endParaRPr>
          </a:p>
          <a:p>
            <a:r>
              <a:rPr lang="zh-CN" altLang="en-US" b="1" dirty="0">
                <a:solidFill>
                  <a:srgbClr val="0070C0"/>
                </a:solidFill>
                <a:ea typeface="楷体" pitchFamily="49" charset="-122"/>
              </a:rPr>
              <a:t>让你的学生了解当代中国，对提升学习心态至关重要！</a:t>
            </a:r>
            <a:endParaRPr lang="en-MY" altLang="zh-CN" b="1" dirty="0">
              <a:solidFill>
                <a:srgbClr val="0070C0"/>
              </a:solidFill>
              <a:ea typeface="楷体" pitchFamily="49" charset="-122"/>
            </a:endParaRPr>
          </a:p>
          <a:p>
            <a:endParaRPr lang="en-MY" altLang="zh-CN" dirty="0">
              <a:ea typeface="楷体" pitchFamily="49" charset="-122"/>
            </a:endParaRPr>
          </a:p>
          <a:p>
            <a:r>
              <a:rPr lang="en-MY" altLang="zh-CN" dirty="0" err="1">
                <a:ea typeface="楷体" pitchFamily="49" charset="-122"/>
              </a:rPr>
              <a:t>Membantu</a:t>
            </a:r>
            <a:r>
              <a:rPr lang="en-MY" altLang="zh-CN" dirty="0">
                <a:ea typeface="楷体" pitchFamily="49" charset="-122"/>
              </a:rPr>
              <a:t> </a:t>
            </a:r>
            <a:r>
              <a:rPr lang="en-MY" altLang="zh-CN" dirty="0" err="1">
                <a:ea typeface="楷体" pitchFamily="49" charset="-122"/>
              </a:rPr>
              <a:t>anda</a:t>
            </a:r>
            <a:r>
              <a:rPr lang="en-MY" altLang="zh-CN" dirty="0">
                <a:ea typeface="楷体" pitchFamily="49" charset="-122"/>
              </a:rPr>
              <a:t> </a:t>
            </a:r>
            <a:r>
              <a:rPr lang="en-MY" altLang="zh-CN" dirty="0" err="1">
                <a:ea typeface="楷体" pitchFamily="49" charset="-122"/>
              </a:rPr>
              <a:t>mengenal</a:t>
            </a:r>
            <a:r>
              <a:rPr lang="en-MY" altLang="zh-CN" dirty="0">
                <a:ea typeface="楷体" pitchFamily="49" charset="-122"/>
              </a:rPr>
              <a:t> </a:t>
            </a:r>
            <a:r>
              <a:rPr lang="en-MY" altLang="zh-CN" dirty="0" err="1">
                <a:ea typeface="楷体" pitchFamily="49" charset="-122"/>
              </a:rPr>
              <a:t>tempat</a:t>
            </a:r>
            <a:r>
              <a:rPr lang="en-MY" altLang="zh-CN" dirty="0">
                <a:ea typeface="楷体" pitchFamily="49" charset="-122"/>
              </a:rPr>
              <a:t> </a:t>
            </a:r>
            <a:r>
              <a:rPr lang="en-MY" altLang="zh-CN" dirty="0" err="1">
                <a:ea typeface="楷体" pitchFamily="49" charset="-122"/>
              </a:rPr>
              <a:t>asal</a:t>
            </a:r>
            <a:r>
              <a:rPr lang="en-MY" altLang="zh-CN" dirty="0">
                <a:ea typeface="楷体" pitchFamily="49" charset="-122"/>
              </a:rPr>
              <a:t> Bahasa mandarin </a:t>
            </a:r>
            <a:r>
              <a:rPr lang="en-MY" altLang="zh-CN" dirty="0" err="1">
                <a:ea typeface="楷体" pitchFamily="49" charset="-122"/>
              </a:rPr>
              <a:t>moden</a:t>
            </a:r>
            <a:endParaRPr lang="en-MY" altLang="zh-CN" dirty="0">
              <a:ea typeface="楷体" pitchFamily="49" charset="-122"/>
            </a:endParaRPr>
          </a:p>
          <a:p>
            <a:endParaRPr lang="zh-CN" altLang="en-US" dirty="0"/>
          </a:p>
          <a:p>
            <a:endParaRPr lang="zh-CN" altLang="en-US" dirty="0"/>
          </a:p>
          <a:p>
            <a:endParaRPr lang="zh-CN" altLang="en-US" dirty="0"/>
          </a:p>
        </p:txBody>
      </p:sp>
    </p:spTree>
    <p:extLst>
      <p:ext uri="{BB962C8B-B14F-4D97-AF65-F5344CB8AC3E}">
        <p14:creationId xmlns:p14="http://schemas.microsoft.com/office/powerpoint/2010/main" val="3867749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C320B96-5249-4FC3-AB23-07AFD087024C}"/>
              </a:ext>
            </a:extLst>
          </p:cNvPr>
          <p:cNvSpPr>
            <a:spLocks noGrp="1" noRot="1" noChangeArrowheads="1"/>
          </p:cNvSpPr>
          <p:nvPr>
            <p:ph type="title"/>
          </p:nvPr>
        </p:nvSpPr>
        <p:spPr/>
        <p:txBody>
          <a:bodyPr/>
          <a:lstStyle/>
          <a:p>
            <a:pPr eaLnBrk="1" hangingPunct="1">
              <a:defRPr/>
            </a:pPr>
            <a:endParaRPr lang="en-US" altLang="en-US"/>
          </a:p>
        </p:txBody>
      </p:sp>
      <p:sp>
        <p:nvSpPr>
          <p:cNvPr id="10243" name="Rectangle 3">
            <a:extLst>
              <a:ext uri="{FF2B5EF4-FFF2-40B4-BE49-F238E27FC236}">
                <a16:creationId xmlns:a16="http://schemas.microsoft.com/office/drawing/2014/main" id="{AA40491B-D2A2-4619-9642-0AB4DFC06305}"/>
              </a:ext>
            </a:extLst>
          </p:cNvPr>
          <p:cNvSpPr>
            <a:spLocks noGrp="1" noRot="1" noChangeArrowheads="1"/>
          </p:cNvSpPr>
          <p:nvPr>
            <p:ph idx="1"/>
          </p:nvPr>
        </p:nvSpPr>
        <p:spPr/>
        <p:txBody>
          <a:bodyPr>
            <a:normAutofit/>
          </a:bodyPr>
          <a:lstStyle/>
          <a:p>
            <a:pPr algn="just">
              <a:defRPr/>
            </a:pPr>
            <a:r>
              <a:rPr lang="en-GB" altLang="en-US" sz="2400" dirty="0"/>
              <a:t>Di </a:t>
            </a:r>
            <a:r>
              <a:rPr lang="en-GB" altLang="en-US" sz="2400" dirty="0" err="1"/>
              <a:t>kalangan</a:t>
            </a:r>
            <a:r>
              <a:rPr lang="en-GB" altLang="en-US" sz="2400" dirty="0"/>
              <a:t> </a:t>
            </a:r>
            <a:r>
              <a:rPr lang="en-GB" altLang="en-US" sz="2400" dirty="0" err="1"/>
              <a:t>penduduk</a:t>
            </a:r>
            <a:r>
              <a:rPr lang="en-GB" altLang="en-US" sz="2400" dirty="0"/>
              <a:t> </a:t>
            </a:r>
            <a:r>
              <a:rPr lang="en-GB" altLang="en-US" sz="2400" dirty="0" err="1"/>
              <a:t>etnik</a:t>
            </a:r>
            <a:r>
              <a:rPr lang="en-GB" altLang="en-US" sz="2400" dirty="0"/>
              <a:t> </a:t>
            </a:r>
            <a:r>
              <a:rPr lang="en-GB" altLang="en-US" sz="2400" dirty="0" err="1"/>
              <a:t>minoriti</a:t>
            </a:r>
            <a:r>
              <a:rPr lang="en-GB" altLang="en-US" sz="2400" dirty="0"/>
              <a:t>, Zhuang </a:t>
            </a:r>
            <a:r>
              <a:rPr lang="en-GB" altLang="en-US" sz="2400" dirty="0" err="1"/>
              <a:t>mempunyai</a:t>
            </a:r>
            <a:r>
              <a:rPr lang="en-GB" altLang="en-US" sz="2400" dirty="0"/>
              <a:t> yang </a:t>
            </a:r>
            <a:r>
              <a:rPr lang="en-GB" altLang="en-US" sz="2400" dirty="0" err="1"/>
              <a:t>terbesar</a:t>
            </a:r>
            <a:r>
              <a:rPr lang="en-GB" altLang="en-US" sz="2400" dirty="0"/>
              <a:t>. </a:t>
            </a:r>
            <a:r>
              <a:rPr lang="en-GB" altLang="en-US" sz="2400" dirty="0" err="1"/>
              <a:t>Kebanyakan</a:t>
            </a:r>
            <a:r>
              <a:rPr lang="en-GB" altLang="en-US" sz="2400" dirty="0"/>
              <a:t> </a:t>
            </a:r>
            <a:r>
              <a:rPr lang="en-GB" altLang="en-US" sz="2400" dirty="0" err="1"/>
              <a:t>etnik</a:t>
            </a:r>
            <a:r>
              <a:rPr lang="en-GB" altLang="en-US" sz="2400" dirty="0"/>
              <a:t> </a:t>
            </a:r>
            <a:r>
              <a:rPr lang="en-GB" altLang="en-US" sz="2400" dirty="0" err="1"/>
              <a:t>minoriti</a:t>
            </a:r>
            <a:r>
              <a:rPr lang="en-GB" altLang="en-US" sz="2400" dirty="0"/>
              <a:t> </a:t>
            </a:r>
            <a:r>
              <a:rPr lang="en-GB" altLang="en-US" sz="2400" dirty="0" err="1"/>
              <a:t>tinggal</a:t>
            </a:r>
            <a:r>
              <a:rPr lang="en-GB" altLang="en-US" sz="2400" dirty="0"/>
              <a:t> di Wilayah Yunnan. </a:t>
            </a:r>
            <a:r>
              <a:rPr lang="en-GB" altLang="en-US" sz="2400" dirty="0" err="1"/>
              <a:t>Ini</a:t>
            </a:r>
            <a:r>
              <a:rPr lang="en-GB" altLang="en-US" sz="2400" dirty="0"/>
              <a:t> </a:t>
            </a:r>
            <a:r>
              <a:rPr lang="en-GB" altLang="en-US" sz="2400" dirty="0" err="1"/>
              <a:t>termasuk</a:t>
            </a:r>
            <a:r>
              <a:rPr lang="en-GB" altLang="en-US" sz="2400" dirty="0"/>
              <a:t> Dai, Miao, Tibet, Hui, Zhuang </a:t>
            </a:r>
            <a:r>
              <a:rPr lang="en-GB" altLang="en-US" sz="2400" dirty="0" err="1"/>
              <a:t>dan</a:t>
            </a:r>
            <a:r>
              <a:rPr lang="en-GB" altLang="en-US" sz="2400" dirty="0"/>
              <a:t> Yao.</a:t>
            </a:r>
          </a:p>
          <a:p>
            <a:pPr algn="just">
              <a:defRPr/>
            </a:pPr>
            <a:r>
              <a:rPr lang="zh-CN" altLang="en-US" sz="2400" dirty="0"/>
              <a:t>壮族最大少数民族。 大多数少数民族居住在云南省。 包括黛，苗，西，回，壮，瑶。</a:t>
            </a:r>
            <a:endParaRPr lang="en-GB" altLang="en-US" sz="2400" dirty="0"/>
          </a:p>
        </p:txBody>
      </p:sp>
    </p:spTree>
    <p:extLst>
      <p:ext uri="{BB962C8B-B14F-4D97-AF65-F5344CB8AC3E}">
        <p14:creationId xmlns:p14="http://schemas.microsoft.com/office/powerpoint/2010/main" val="4257813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7F9E-98C6-453A-9E8D-5FA35A65A1DC}"/>
              </a:ext>
            </a:extLst>
          </p:cNvPr>
          <p:cNvSpPr>
            <a:spLocks noGrp="1"/>
          </p:cNvSpPr>
          <p:nvPr>
            <p:ph type="title"/>
          </p:nvPr>
        </p:nvSpPr>
        <p:spPr/>
        <p:txBody>
          <a:bodyPr/>
          <a:lstStyle/>
          <a:p>
            <a:endParaRPr lang="en-MY"/>
          </a:p>
        </p:txBody>
      </p:sp>
      <p:pic>
        <p:nvPicPr>
          <p:cNvPr id="3074" name="Picture 2" descr="Related image">
            <a:extLst>
              <a:ext uri="{FF2B5EF4-FFF2-40B4-BE49-F238E27FC236}">
                <a16:creationId xmlns:a16="http://schemas.microsoft.com/office/drawing/2014/main" id="{537DF151-9122-4803-AA56-F769FCDB94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9947" y="1577493"/>
            <a:ext cx="6173392" cy="4012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231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F80C0BF-0877-42EF-9DBB-BC43893AD0B9}"/>
              </a:ext>
            </a:extLst>
          </p:cNvPr>
          <p:cNvSpPr>
            <a:spLocks noGrp="1" noChangeArrowheads="1"/>
          </p:cNvSpPr>
          <p:nvPr>
            <p:ph type="title"/>
          </p:nvPr>
        </p:nvSpPr>
        <p:spPr>
          <a:xfrm>
            <a:off x="677334" y="450574"/>
            <a:ext cx="8267883" cy="715617"/>
          </a:xfrm>
        </p:spPr>
        <p:txBody>
          <a:bodyPr>
            <a:normAutofit fontScale="90000"/>
          </a:bodyPr>
          <a:lstStyle/>
          <a:p>
            <a:r>
              <a:rPr lang="en-MY" altLang="zh-CN" dirty="0" err="1"/>
              <a:t>Sistem</a:t>
            </a:r>
            <a:r>
              <a:rPr lang="en-MY" altLang="zh-CN" dirty="0"/>
              <a:t> </a:t>
            </a:r>
            <a:r>
              <a:rPr lang="en-MY" altLang="zh-CN" dirty="0" err="1"/>
              <a:t>Ekonomi</a:t>
            </a:r>
            <a:r>
              <a:rPr lang="en-MY" altLang="zh-CN" dirty="0"/>
              <a:t> China </a:t>
            </a:r>
            <a:r>
              <a:rPr lang="en-MY" altLang="zh-CN" dirty="0" err="1"/>
              <a:t>Selepas</a:t>
            </a:r>
            <a:r>
              <a:rPr lang="en-MY" altLang="zh-CN" dirty="0"/>
              <a:t> </a:t>
            </a:r>
            <a:r>
              <a:rPr lang="en-MY" altLang="zh-CN" dirty="0" err="1"/>
              <a:t>Kebangkitan</a:t>
            </a:r>
            <a:r>
              <a:rPr lang="en-MY" altLang="zh-CN" dirty="0"/>
              <a:t> </a:t>
            </a:r>
            <a:r>
              <a:rPr lang="en-MY" altLang="zh-CN" dirty="0" err="1"/>
              <a:t>Ekonomi</a:t>
            </a:r>
            <a:endParaRPr lang="zh-CN" altLang="en-US" dirty="0"/>
          </a:p>
        </p:txBody>
      </p:sp>
      <p:sp>
        <p:nvSpPr>
          <p:cNvPr id="10243" name="Rectangle 3">
            <a:extLst>
              <a:ext uri="{FF2B5EF4-FFF2-40B4-BE49-F238E27FC236}">
                <a16:creationId xmlns:a16="http://schemas.microsoft.com/office/drawing/2014/main" id="{435404DE-4D6A-4CAF-83CA-B6BD1735DBE6}"/>
              </a:ext>
            </a:extLst>
          </p:cNvPr>
          <p:cNvSpPr>
            <a:spLocks noGrp="1" noChangeArrowheads="1"/>
          </p:cNvSpPr>
          <p:nvPr>
            <p:ph idx="1"/>
          </p:nvPr>
        </p:nvSpPr>
        <p:spPr>
          <a:xfrm>
            <a:off x="677334" y="1590261"/>
            <a:ext cx="8596668" cy="4570371"/>
          </a:xfrm>
        </p:spPr>
        <p:txBody>
          <a:bodyPr>
            <a:normAutofit fontScale="92500" lnSpcReduction="20000"/>
          </a:bodyPr>
          <a:lstStyle/>
          <a:p>
            <a:r>
              <a:rPr lang="zh-CN" altLang="en-US" sz="2000" b="1" dirty="0">
                <a:ea typeface="楷体" pitchFamily="49" charset="-122"/>
              </a:rPr>
              <a:t>经 济： 	计 划 经 济 </a:t>
            </a:r>
            <a:r>
              <a:rPr lang="en-MY" altLang="zh-CN" sz="2000" b="1" dirty="0" err="1">
                <a:ea typeface="楷体" pitchFamily="49" charset="-122"/>
              </a:rPr>
              <a:t>Sistem</a:t>
            </a:r>
            <a:r>
              <a:rPr lang="en-MY" altLang="zh-CN" sz="2000" b="1" dirty="0">
                <a:ea typeface="楷体" pitchFamily="49" charset="-122"/>
              </a:rPr>
              <a:t> </a:t>
            </a:r>
            <a:r>
              <a:rPr lang="en-MY" altLang="zh-CN" sz="2000" b="1" dirty="0" err="1">
                <a:ea typeface="楷体" pitchFamily="49" charset="-122"/>
              </a:rPr>
              <a:t>Rancangan</a:t>
            </a:r>
            <a:r>
              <a:rPr lang="en-MY" altLang="zh-CN" sz="2000" b="1" dirty="0">
                <a:ea typeface="楷体" pitchFamily="49" charset="-122"/>
              </a:rPr>
              <a:t> Pusat</a:t>
            </a:r>
            <a:endParaRPr lang="zh-CN" altLang="en-US" sz="2000" b="1" dirty="0"/>
          </a:p>
          <a:p>
            <a:r>
              <a:rPr lang="zh-CN" altLang="en-US" sz="2000" b="1" dirty="0">
                <a:ea typeface="楷体" pitchFamily="49" charset="-122"/>
              </a:rPr>
              <a:t> 改 革 开 放 (1979 年) </a:t>
            </a:r>
            <a:r>
              <a:rPr lang="en-MY" altLang="zh-CN" sz="2000" b="1" dirty="0" err="1">
                <a:ea typeface="楷体" pitchFamily="49" charset="-122"/>
              </a:rPr>
              <a:t>Polisi</a:t>
            </a:r>
            <a:r>
              <a:rPr lang="en-MY" altLang="zh-CN" sz="2000" b="1" dirty="0">
                <a:ea typeface="楷体" pitchFamily="49" charset="-122"/>
              </a:rPr>
              <a:t> </a:t>
            </a:r>
            <a:r>
              <a:rPr lang="en-MY" altLang="zh-CN" sz="2000" b="1" dirty="0" err="1">
                <a:ea typeface="楷体" pitchFamily="49" charset="-122"/>
              </a:rPr>
              <a:t>Pembaharuan</a:t>
            </a:r>
            <a:r>
              <a:rPr lang="en-MY" altLang="zh-CN" sz="2000" b="1" dirty="0">
                <a:ea typeface="楷体" pitchFamily="49" charset="-122"/>
              </a:rPr>
              <a:t> </a:t>
            </a:r>
            <a:r>
              <a:rPr lang="en-MY" altLang="zh-CN" sz="2000" b="1" dirty="0" err="1">
                <a:ea typeface="楷体" pitchFamily="49" charset="-122"/>
              </a:rPr>
              <a:t>dan</a:t>
            </a:r>
            <a:r>
              <a:rPr lang="en-MY" altLang="zh-CN" sz="2000" b="1" dirty="0">
                <a:ea typeface="楷体" pitchFamily="49" charset="-122"/>
              </a:rPr>
              <a:t> </a:t>
            </a:r>
            <a:r>
              <a:rPr lang="en-MY" altLang="zh-CN" sz="2000" b="1" dirty="0" err="1">
                <a:ea typeface="楷体" pitchFamily="49" charset="-122"/>
              </a:rPr>
              <a:t>pembukaan</a:t>
            </a:r>
            <a:r>
              <a:rPr lang="en-MY" altLang="zh-CN" sz="2000" b="1" dirty="0">
                <a:ea typeface="楷体" pitchFamily="49" charset="-122"/>
              </a:rPr>
              <a:t> 1979</a:t>
            </a:r>
            <a:endParaRPr lang="zh-CN" altLang="en-US" sz="2000" b="1" dirty="0">
              <a:ea typeface="楷体" pitchFamily="49" charset="-122"/>
            </a:endParaRPr>
          </a:p>
          <a:p>
            <a:pPr lvl="2"/>
            <a:r>
              <a:rPr lang="zh-CN" altLang="en-US" sz="2000" b="1" dirty="0">
                <a:ea typeface="楷体" pitchFamily="49" charset="-122"/>
              </a:rPr>
              <a:t>多 元 经 济 共 存 ( 中 外 合 资、 国 有、 外 国 独 资、 人 民 共 创 之 集 团 性 企 业) </a:t>
            </a:r>
            <a:endParaRPr lang="en-MY" altLang="zh-CN" sz="2000" b="1" dirty="0">
              <a:ea typeface="楷体" pitchFamily="49" charset="-122"/>
            </a:endParaRPr>
          </a:p>
          <a:p>
            <a:pPr marL="914400" lvl="2" indent="0" algn="just">
              <a:buNone/>
            </a:pPr>
            <a:r>
              <a:rPr lang="en-MY" altLang="zh-CN" sz="2000" b="1" dirty="0" err="1">
                <a:ea typeface="楷体" pitchFamily="49" charset="-122"/>
              </a:rPr>
              <a:t>Sistem</a:t>
            </a:r>
            <a:r>
              <a:rPr lang="en-MY" altLang="zh-CN" sz="2000" b="1" dirty="0">
                <a:ea typeface="楷体" pitchFamily="49" charset="-122"/>
              </a:rPr>
              <a:t> </a:t>
            </a:r>
            <a:r>
              <a:rPr lang="en-MY" altLang="zh-CN" sz="2000" b="1" dirty="0" err="1">
                <a:ea typeface="楷体" pitchFamily="49" charset="-122"/>
              </a:rPr>
              <a:t>Ekononi</a:t>
            </a:r>
            <a:r>
              <a:rPr lang="en-MY" altLang="zh-CN" sz="2000" b="1" dirty="0">
                <a:ea typeface="楷体" pitchFamily="49" charset="-122"/>
              </a:rPr>
              <a:t> </a:t>
            </a:r>
            <a:r>
              <a:rPr lang="en-MY" altLang="zh-CN" sz="2000" b="1" dirty="0" err="1">
                <a:ea typeface="楷体" pitchFamily="49" charset="-122"/>
              </a:rPr>
              <a:t>Majmuk</a:t>
            </a:r>
            <a:r>
              <a:rPr lang="en-MY" altLang="zh-CN" sz="2000" b="1" dirty="0">
                <a:ea typeface="楷体" pitchFamily="49" charset="-122"/>
              </a:rPr>
              <a:t> Bersama: Syarikat China-</a:t>
            </a:r>
            <a:r>
              <a:rPr lang="en-MY" altLang="zh-CN" sz="2000" b="1" dirty="0" err="1">
                <a:ea typeface="楷体" pitchFamily="49" charset="-122"/>
              </a:rPr>
              <a:t>Asing</a:t>
            </a:r>
            <a:r>
              <a:rPr lang="en-MY" altLang="zh-CN" sz="2000" b="1" dirty="0">
                <a:ea typeface="楷体" pitchFamily="49" charset="-122"/>
              </a:rPr>
              <a:t>, Syarikat </a:t>
            </a:r>
            <a:r>
              <a:rPr lang="en-MY" altLang="zh-CN" sz="2000" b="1" dirty="0" err="1">
                <a:ea typeface="楷体" pitchFamily="49" charset="-122"/>
              </a:rPr>
              <a:t>Milik</a:t>
            </a:r>
            <a:r>
              <a:rPr lang="en-MY" altLang="zh-CN" sz="2000" b="1" dirty="0">
                <a:ea typeface="楷体" pitchFamily="49" charset="-122"/>
              </a:rPr>
              <a:t> Negara, Syarikat </a:t>
            </a:r>
            <a:r>
              <a:rPr lang="en-MY" altLang="zh-CN" sz="2000" b="1" dirty="0" err="1">
                <a:ea typeface="楷体" pitchFamily="49" charset="-122"/>
              </a:rPr>
              <a:t>Asing</a:t>
            </a:r>
            <a:r>
              <a:rPr lang="en-MY" altLang="zh-CN" sz="2000" b="1" dirty="0">
                <a:ea typeface="楷体" pitchFamily="49" charset="-122"/>
              </a:rPr>
              <a:t> Tunggal, Syarikat </a:t>
            </a:r>
            <a:r>
              <a:rPr lang="en-MY" altLang="zh-CN" sz="2000" b="1" dirty="0" err="1">
                <a:ea typeface="楷体" pitchFamily="49" charset="-122"/>
              </a:rPr>
              <a:t>Kerjasama</a:t>
            </a:r>
            <a:r>
              <a:rPr lang="en-MY" altLang="zh-CN" sz="2000" b="1" dirty="0">
                <a:ea typeface="楷体" pitchFamily="49" charset="-122"/>
              </a:rPr>
              <a:t> Antara Rakyat</a:t>
            </a:r>
            <a:endParaRPr lang="zh-CN" altLang="en-US" sz="2000" b="1" dirty="0">
              <a:ea typeface="楷体" pitchFamily="49" charset="-122"/>
            </a:endParaRPr>
          </a:p>
          <a:p>
            <a:pPr lvl="2"/>
            <a:endParaRPr lang="zh-CN" altLang="en-US" sz="2000" b="1" dirty="0">
              <a:ea typeface="楷体" pitchFamily="49" charset="-122"/>
            </a:endParaRPr>
          </a:p>
          <a:p>
            <a:pPr lvl="2"/>
            <a:r>
              <a:rPr lang="zh-CN" altLang="en-US" sz="2000" b="1" dirty="0">
                <a:ea typeface="楷体" pitchFamily="49" charset="-122"/>
              </a:rPr>
              <a:t> 港 澳 特 别 行 政 区：一 国 两 制</a:t>
            </a:r>
            <a:endParaRPr lang="en-MY" altLang="zh-CN" sz="2000" b="1" dirty="0">
              <a:ea typeface="楷体" pitchFamily="49" charset="-122"/>
            </a:endParaRPr>
          </a:p>
          <a:p>
            <a:pPr lvl="2"/>
            <a:r>
              <a:rPr lang="en-MY" altLang="zh-CN" sz="2000" b="1" dirty="0">
                <a:ea typeface="楷体" pitchFamily="49" charset="-122"/>
              </a:rPr>
              <a:t>Wilayah </a:t>
            </a:r>
            <a:r>
              <a:rPr lang="en-MY" altLang="zh-CN" sz="2000" b="1" dirty="0" err="1">
                <a:ea typeface="楷体" pitchFamily="49" charset="-122"/>
              </a:rPr>
              <a:t>Pentadbiran</a:t>
            </a:r>
            <a:r>
              <a:rPr lang="en-MY" altLang="zh-CN" sz="2000" b="1" dirty="0">
                <a:ea typeface="楷体" pitchFamily="49" charset="-122"/>
              </a:rPr>
              <a:t> Khas Hong Kong </a:t>
            </a:r>
            <a:r>
              <a:rPr lang="en-MY" altLang="zh-CN" sz="2000" b="1" dirty="0" err="1">
                <a:ea typeface="楷体" pitchFamily="49" charset="-122"/>
              </a:rPr>
              <a:t>dan</a:t>
            </a:r>
            <a:r>
              <a:rPr lang="en-MY" altLang="zh-CN" sz="2000" b="1" dirty="0">
                <a:ea typeface="楷体" pitchFamily="49" charset="-122"/>
              </a:rPr>
              <a:t> Macau (SAR): Satu Negara </a:t>
            </a:r>
            <a:r>
              <a:rPr lang="en-MY" altLang="zh-CN" sz="2000" b="1" dirty="0" err="1">
                <a:ea typeface="楷体" pitchFamily="49" charset="-122"/>
              </a:rPr>
              <a:t>Dua</a:t>
            </a:r>
            <a:r>
              <a:rPr lang="en-MY" altLang="zh-CN" sz="2000" b="1" dirty="0">
                <a:ea typeface="楷体" pitchFamily="49" charset="-122"/>
              </a:rPr>
              <a:t> </a:t>
            </a:r>
            <a:r>
              <a:rPr lang="en-MY" altLang="zh-CN" sz="2000" b="1" dirty="0" err="1">
                <a:ea typeface="楷体" pitchFamily="49" charset="-122"/>
              </a:rPr>
              <a:t>Sistem</a:t>
            </a:r>
            <a:endParaRPr lang="en-MY" altLang="zh-CN" sz="2000" b="1" dirty="0">
              <a:ea typeface="楷体" pitchFamily="49" charset="-122"/>
            </a:endParaRPr>
          </a:p>
          <a:p>
            <a:pPr lvl="2"/>
            <a:endParaRPr lang="en-MY" altLang="zh-CN" sz="2000" b="1" dirty="0">
              <a:ea typeface="楷体" pitchFamily="49" charset="-122"/>
            </a:endParaRPr>
          </a:p>
          <a:p>
            <a:pPr lvl="2"/>
            <a:r>
              <a:rPr lang="en-MY" altLang="zh-CN" sz="2000" b="1" dirty="0" err="1">
                <a:ea typeface="楷体" pitchFamily="49" charset="-122"/>
              </a:rPr>
              <a:t>Isu</a:t>
            </a:r>
            <a:r>
              <a:rPr lang="en-MY" altLang="zh-CN" sz="2000" b="1" dirty="0">
                <a:ea typeface="楷体" pitchFamily="49" charset="-122"/>
              </a:rPr>
              <a:t> Taiwan: </a:t>
            </a:r>
            <a:r>
              <a:rPr lang="en-MY" altLang="zh-CN" sz="2000" b="1" dirty="0" err="1">
                <a:ea typeface="楷体" pitchFamily="49" charset="-122"/>
              </a:rPr>
              <a:t>wilayah</a:t>
            </a:r>
            <a:r>
              <a:rPr lang="en-MY" altLang="zh-CN" sz="2000" b="1" dirty="0">
                <a:ea typeface="楷体" pitchFamily="49" charset="-122"/>
              </a:rPr>
              <a:t> yang </a:t>
            </a:r>
            <a:r>
              <a:rPr lang="en-MY" altLang="zh-CN" sz="2000" b="1" dirty="0" err="1">
                <a:ea typeface="楷体" pitchFamily="49" charset="-122"/>
              </a:rPr>
              <a:t>belum</a:t>
            </a:r>
            <a:r>
              <a:rPr lang="en-MY" altLang="zh-CN" sz="2000" b="1" dirty="0">
                <a:ea typeface="楷体" pitchFamily="49" charset="-122"/>
              </a:rPr>
              <a:t> </a:t>
            </a:r>
            <a:r>
              <a:rPr lang="en-MY" altLang="zh-CN" sz="2000" b="1" dirty="0" err="1">
                <a:ea typeface="楷体" pitchFamily="49" charset="-122"/>
              </a:rPr>
              <a:t>disatukan</a:t>
            </a:r>
            <a:endParaRPr lang="en-MY" altLang="zh-CN" sz="2000" b="1" dirty="0">
              <a:ea typeface="楷体" pitchFamily="49" charset="-122"/>
            </a:endParaRPr>
          </a:p>
          <a:p>
            <a:pPr lvl="2"/>
            <a:r>
              <a:rPr lang="zh-CN" altLang="en-US" sz="2000" b="1" dirty="0">
                <a:ea typeface="楷体" pitchFamily="49" charset="-122"/>
              </a:rPr>
              <a:t>台湾问题：未统一的区域</a:t>
            </a:r>
            <a:endParaRPr lang="zh-CN" altLang="en-US" sz="2000" b="1" dirty="0"/>
          </a:p>
          <a:p>
            <a:endParaRPr lang="zh-CN" altLang="en-US" dirty="0"/>
          </a:p>
        </p:txBody>
      </p:sp>
    </p:spTree>
    <p:extLst>
      <p:ext uri="{BB962C8B-B14F-4D97-AF65-F5344CB8AC3E}">
        <p14:creationId xmlns:p14="http://schemas.microsoft.com/office/powerpoint/2010/main" val="487302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F41DC-76E9-41A7-8909-936E183AB67E}"/>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E4D8ACC4-60F5-4A42-8A37-DE4C49E04902}"/>
              </a:ext>
            </a:extLst>
          </p:cNvPr>
          <p:cNvSpPr>
            <a:spLocks noGrp="1"/>
          </p:cNvSpPr>
          <p:nvPr>
            <p:ph idx="1"/>
          </p:nvPr>
        </p:nvSpPr>
        <p:spPr>
          <a:xfrm>
            <a:off x="889369" y="2200345"/>
            <a:ext cx="8596668" cy="3880773"/>
          </a:xfrm>
        </p:spPr>
        <p:txBody>
          <a:bodyPr/>
          <a:lstStyle/>
          <a:p>
            <a:endParaRPr lang="en-MY"/>
          </a:p>
        </p:txBody>
      </p:sp>
      <p:pic>
        <p:nvPicPr>
          <p:cNvPr id="4098" name="Picture 2" descr="Image result for 中国崛起">
            <a:extLst>
              <a:ext uri="{FF2B5EF4-FFF2-40B4-BE49-F238E27FC236}">
                <a16:creationId xmlns:a16="http://schemas.microsoft.com/office/drawing/2014/main" id="{DAD6FF48-25E7-44D0-A664-A2D90091A9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078" y="1462088"/>
            <a:ext cx="7169425" cy="393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087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6AADF43-0B66-49CE-92A1-F12E6231E801}"/>
              </a:ext>
            </a:extLst>
          </p:cNvPr>
          <p:cNvSpPr>
            <a:spLocks noGrp="1" noChangeArrowheads="1"/>
          </p:cNvSpPr>
          <p:nvPr>
            <p:ph type="title"/>
          </p:nvPr>
        </p:nvSpPr>
        <p:spPr/>
        <p:txBody>
          <a:bodyPr>
            <a:normAutofit fontScale="90000"/>
          </a:bodyPr>
          <a:lstStyle/>
          <a:p>
            <a:pPr algn="ctr"/>
            <a:r>
              <a:rPr lang="zh-CN" altLang="en-US" b="1" u="sng" dirty="0">
                <a:ea typeface="楷体" pitchFamily="49" charset="-122"/>
              </a:rPr>
              <a:t> 华 侨 与 海 外 华 人</a:t>
            </a:r>
            <a:br>
              <a:rPr lang="en-MY" altLang="zh-CN" b="1" u="sng" dirty="0">
                <a:ea typeface="楷体" pitchFamily="49" charset="-122"/>
              </a:rPr>
            </a:br>
            <a:r>
              <a:rPr lang="en-MY" altLang="zh-CN" b="1" u="sng" dirty="0" err="1">
                <a:ea typeface="楷体" pitchFamily="49" charset="-122"/>
              </a:rPr>
              <a:t>Perantauan</a:t>
            </a:r>
            <a:r>
              <a:rPr lang="en-MY" altLang="zh-CN" b="1" u="sng" dirty="0">
                <a:ea typeface="楷体" pitchFamily="49" charset="-122"/>
              </a:rPr>
              <a:t> </a:t>
            </a:r>
            <a:r>
              <a:rPr lang="en-MY" altLang="zh-CN" b="1" u="sng" dirty="0" err="1">
                <a:ea typeface="楷体" pitchFamily="49" charset="-122"/>
              </a:rPr>
              <a:t>Cina</a:t>
            </a:r>
            <a:r>
              <a:rPr lang="en-MY" altLang="zh-CN" b="1" u="sng" dirty="0">
                <a:ea typeface="楷体" pitchFamily="49" charset="-122"/>
              </a:rPr>
              <a:t> </a:t>
            </a:r>
            <a:r>
              <a:rPr lang="en-MY" altLang="zh-CN" b="1" u="sng" dirty="0" err="1">
                <a:ea typeface="楷体" pitchFamily="49" charset="-122"/>
              </a:rPr>
              <a:t>dan</a:t>
            </a:r>
            <a:r>
              <a:rPr lang="en-MY" altLang="zh-CN" b="1" u="sng" dirty="0">
                <a:ea typeface="楷体" pitchFamily="49" charset="-122"/>
              </a:rPr>
              <a:t> Orang </a:t>
            </a:r>
            <a:r>
              <a:rPr lang="en-MY" altLang="zh-CN" b="1" u="sng" dirty="0" err="1">
                <a:ea typeface="楷体" pitchFamily="49" charset="-122"/>
              </a:rPr>
              <a:t>Cina</a:t>
            </a:r>
            <a:r>
              <a:rPr lang="en-MY" altLang="zh-CN" b="1" u="sng" dirty="0">
                <a:ea typeface="楷体" pitchFamily="49" charset="-122"/>
              </a:rPr>
              <a:t> </a:t>
            </a:r>
            <a:r>
              <a:rPr lang="en-MY" altLang="zh-CN" b="1" u="sng" dirty="0" err="1">
                <a:ea typeface="楷体" pitchFamily="49" charset="-122"/>
              </a:rPr>
              <a:t>Seberang</a:t>
            </a:r>
            <a:r>
              <a:rPr lang="en-MY" altLang="zh-CN" b="1" u="sng" dirty="0">
                <a:ea typeface="楷体" pitchFamily="49" charset="-122"/>
              </a:rPr>
              <a:t> </a:t>
            </a:r>
            <a:r>
              <a:rPr lang="en-MY" altLang="zh-CN" b="1" u="sng" dirty="0" err="1">
                <a:ea typeface="楷体" pitchFamily="49" charset="-122"/>
              </a:rPr>
              <a:t>Laut</a:t>
            </a:r>
            <a:endParaRPr lang="zh-CN" altLang="en-US" b="1" u="sng" dirty="0">
              <a:ea typeface="楷体" pitchFamily="49" charset="-122"/>
            </a:endParaRPr>
          </a:p>
        </p:txBody>
      </p:sp>
      <p:sp>
        <p:nvSpPr>
          <p:cNvPr id="11267" name="Rectangle 3">
            <a:extLst>
              <a:ext uri="{FF2B5EF4-FFF2-40B4-BE49-F238E27FC236}">
                <a16:creationId xmlns:a16="http://schemas.microsoft.com/office/drawing/2014/main" id="{FEC63DA1-475A-4539-B711-0B5503CAE1F0}"/>
              </a:ext>
            </a:extLst>
          </p:cNvPr>
          <p:cNvSpPr>
            <a:spLocks noGrp="1" noChangeArrowheads="1"/>
          </p:cNvSpPr>
          <p:nvPr>
            <p:ph idx="1"/>
          </p:nvPr>
        </p:nvSpPr>
        <p:spPr/>
        <p:txBody>
          <a:bodyPr/>
          <a:lstStyle/>
          <a:p>
            <a:endParaRPr lang="zh-CN" altLang="en-US" b="1" u="sng" dirty="0"/>
          </a:p>
          <a:p>
            <a:r>
              <a:rPr lang="zh-CN" altLang="en-US" dirty="0">
                <a:ea typeface="楷体" pitchFamily="49" charset="-122"/>
              </a:rPr>
              <a:t>海 外 共 有 六 千 七 百 五 十 万 华 裔</a:t>
            </a:r>
            <a:endParaRPr lang="en-MY" altLang="zh-CN" dirty="0">
              <a:ea typeface="楷体" pitchFamily="49" charset="-122"/>
            </a:endParaRPr>
          </a:p>
          <a:p>
            <a:pPr marL="0" indent="0">
              <a:buNone/>
            </a:pPr>
            <a:r>
              <a:rPr lang="it-IT" altLang="zh-CN" dirty="0"/>
              <a:t>Terdapat 6,750,000 orang Cina di luar negara</a:t>
            </a:r>
            <a:endParaRPr lang="zh-CN" altLang="en-US" dirty="0"/>
          </a:p>
          <a:p>
            <a:endParaRPr lang="zh-CN" altLang="en-US" dirty="0"/>
          </a:p>
          <a:p>
            <a:r>
              <a:rPr lang="zh-CN" altLang="en-US" dirty="0">
                <a:ea typeface="楷体" pitchFamily="49" charset="-122"/>
              </a:rPr>
              <a:t> 中 国 与 台 湾 均 成 立“ 侨 务 委 员 会”</a:t>
            </a:r>
            <a:endParaRPr lang="en-MY" altLang="zh-CN" dirty="0">
              <a:ea typeface="楷体" pitchFamily="49" charset="-122"/>
            </a:endParaRPr>
          </a:p>
          <a:p>
            <a:pPr marL="0" indent="0">
              <a:buNone/>
            </a:pPr>
            <a:r>
              <a:rPr lang="en-MY" altLang="zh-CN" dirty="0">
                <a:ea typeface="楷体" pitchFamily="49" charset="-122"/>
              </a:rPr>
              <a:t>China </a:t>
            </a:r>
            <a:r>
              <a:rPr lang="en-MY" altLang="zh-CN" dirty="0" err="1">
                <a:ea typeface="楷体" pitchFamily="49" charset="-122"/>
              </a:rPr>
              <a:t>dan</a:t>
            </a:r>
            <a:r>
              <a:rPr lang="en-MY" altLang="zh-CN" dirty="0">
                <a:ea typeface="楷体" pitchFamily="49" charset="-122"/>
              </a:rPr>
              <a:t> Taiwan </a:t>
            </a:r>
            <a:r>
              <a:rPr lang="en-MY" altLang="zh-CN" dirty="0" err="1">
                <a:ea typeface="楷体" pitchFamily="49" charset="-122"/>
              </a:rPr>
              <a:t>menubuhkan</a:t>
            </a:r>
            <a:r>
              <a:rPr lang="en-MY" altLang="zh-CN" dirty="0">
                <a:ea typeface="楷体" pitchFamily="49" charset="-122"/>
              </a:rPr>
              <a:t> </a:t>
            </a:r>
            <a:r>
              <a:rPr lang="en-MY" altLang="zh-CN" dirty="0" err="1">
                <a:ea typeface="楷体" pitchFamily="49" charset="-122"/>
              </a:rPr>
              <a:t>Jabatan</a:t>
            </a:r>
            <a:r>
              <a:rPr lang="en-MY" altLang="zh-CN" dirty="0">
                <a:ea typeface="楷体" pitchFamily="49" charset="-122"/>
              </a:rPr>
              <a:t> Hal </a:t>
            </a:r>
            <a:r>
              <a:rPr lang="en-MY" altLang="zh-CN" dirty="0" err="1">
                <a:ea typeface="楷体" pitchFamily="49" charset="-122"/>
              </a:rPr>
              <a:t>Ehwa</a:t>
            </a:r>
            <a:r>
              <a:rPr lang="en-MY" altLang="zh-CN" dirty="0">
                <a:ea typeface="楷体" pitchFamily="49" charset="-122"/>
              </a:rPr>
              <a:t> </a:t>
            </a:r>
            <a:r>
              <a:rPr lang="en-MY" altLang="zh-CN" dirty="0" err="1">
                <a:ea typeface="楷体" pitchFamily="49" charset="-122"/>
              </a:rPr>
              <a:t>Cina</a:t>
            </a:r>
            <a:r>
              <a:rPr lang="en-MY" altLang="zh-CN" dirty="0">
                <a:ea typeface="楷体" pitchFamily="49" charset="-122"/>
              </a:rPr>
              <a:t> </a:t>
            </a:r>
            <a:r>
              <a:rPr lang="en-MY" altLang="zh-CN" dirty="0" err="1">
                <a:ea typeface="楷体" pitchFamily="49" charset="-122"/>
              </a:rPr>
              <a:t>Perantauan</a:t>
            </a:r>
            <a:endParaRPr lang="en-MY" altLang="zh-CN" dirty="0">
              <a:ea typeface="楷体" pitchFamily="49" charset="-122"/>
            </a:endParaRPr>
          </a:p>
          <a:p>
            <a:endParaRPr lang="zh-CN" altLang="en-US" dirty="0"/>
          </a:p>
        </p:txBody>
      </p:sp>
    </p:spTree>
    <p:extLst>
      <p:ext uri="{BB962C8B-B14F-4D97-AF65-F5344CB8AC3E}">
        <p14:creationId xmlns:p14="http://schemas.microsoft.com/office/powerpoint/2010/main" val="1066954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7C15B-2D3F-4DCA-A981-9E2A5961B210}"/>
              </a:ext>
            </a:extLst>
          </p:cNvPr>
          <p:cNvSpPr>
            <a:spLocks noGrp="1"/>
          </p:cNvSpPr>
          <p:nvPr>
            <p:ph type="title"/>
          </p:nvPr>
        </p:nvSpPr>
        <p:spPr/>
        <p:txBody>
          <a:bodyPr/>
          <a:lstStyle/>
          <a:p>
            <a:endParaRPr lang="en-MY"/>
          </a:p>
        </p:txBody>
      </p:sp>
      <p:pic>
        <p:nvPicPr>
          <p:cNvPr id="5122" name="Picture 2" descr="Image result for 美国华人">
            <a:extLst>
              <a:ext uri="{FF2B5EF4-FFF2-40B4-BE49-F238E27FC236}">
                <a16:creationId xmlns:a16="http://schemas.microsoft.com/office/drawing/2014/main" id="{F16F9EE9-E5EC-4457-B785-1D1B82D59D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8630" y="260660"/>
            <a:ext cx="5758450" cy="2809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美国华人">
            <a:extLst>
              <a:ext uri="{FF2B5EF4-FFF2-40B4-BE49-F238E27FC236}">
                <a16:creationId xmlns:a16="http://schemas.microsoft.com/office/drawing/2014/main" id="{36976D80-F9CF-4132-9F7B-11137E3F3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3754" y="2875723"/>
            <a:ext cx="5328202" cy="37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842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2D89A-1A5E-42D6-B643-87590A8C24C2}"/>
              </a:ext>
            </a:extLst>
          </p:cNvPr>
          <p:cNvSpPr>
            <a:spLocks noGrp="1"/>
          </p:cNvSpPr>
          <p:nvPr>
            <p:ph type="title"/>
          </p:nvPr>
        </p:nvSpPr>
        <p:spPr>
          <a:xfrm>
            <a:off x="677334" y="609600"/>
            <a:ext cx="8108857" cy="516835"/>
          </a:xfrm>
        </p:spPr>
        <p:txBody>
          <a:bodyPr>
            <a:normAutofit fontScale="90000"/>
          </a:bodyPr>
          <a:lstStyle/>
          <a:p>
            <a:r>
              <a:rPr lang="zh-CN" altLang="en-US" dirty="0"/>
              <a:t>海外华人分布</a:t>
            </a:r>
            <a:endParaRPr lang="en-MY" dirty="0"/>
          </a:p>
        </p:txBody>
      </p:sp>
      <p:sp>
        <p:nvSpPr>
          <p:cNvPr id="6" name="Content Placeholder 5">
            <a:extLst>
              <a:ext uri="{FF2B5EF4-FFF2-40B4-BE49-F238E27FC236}">
                <a16:creationId xmlns:a16="http://schemas.microsoft.com/office/drawing/2014/main" id="{B1D1BDC8-333E-4CA8-B7C4-8751FC4CAE15}"/>
              </a:ext>
            </a:extLst>
          </p:cNvPr>
          <p:cNvSpPr>
            <a:spLocks noGrp="1"/>
          </p:cNvSpPr>
          <p:nvPr>
            <p:ph idx="1"/>
          </p:nvPr>
        </p:nvSpPr>
        <p:spPr>
          <a:xfrm>
            <a:off x="2347108" y="1484243"/>
            <a:ext cx="5988510" cy="5294244"/>
          </a:xfrm>
        </p:spPr>
        <p:txBody>
          <a:bodyPr>
            <a:noAutofit/>
          </a:bodyPr>
          <a:lstStyle/>
          <a:p>
            <a:pPr marL="457200" indent="-457200">
              <a:buFont typeface="+mj-lt"/>
              <a:buAutoNum type="arabicPeriod"/>
            </a:pPr>
            <a:r>
              <a:rPr lang="en-MY" sz="2000" dirty="0"/>
              <a:t>Thailand				9,392,792 (14%)</a:t>
            </a:r>
          </a:p>
          <a:p>
            <a:pPr marL="457200" indent="-457200">
              <a:buFont typeface="+mj-lt"/>
              <a:buAutoNum type="arabicPeriod"/>
            </a:pPr>
            <a:r>
              <a:rPr lang="en-MY" sz="2000" dirty="0"/>
              <a:t> Malaysia				6,650,000 (23%)</a:t>
            </a:r>
          </a:p>
          <a:p>
            <a:pPr marL="457200" indent="-457200">
              <a:buFont typeface="+mj-lt"/>
              <a:buAutoNum type="arabicPeriod"/>
            </a:pPr>
            <a:r>
              <a:rPr lang="en-MY" sz="2000" dirty="0"/>
              <a:t> United States 			4,947,968 (1.5%)</a:t>
            </a:r>
          </a:p>
          <a:p>
            <a:pPr marL="457200" indent="-457200">
              <a:buFont typeface="+mj-lt"/>
              <a:buAutoNum type="arabicPeriod"/>
            </a:pPr>
            <a:r>
              <a:rPr lang="en-MY" sz="2000" dirty="0"/>
              <a:t> Indonesia				2,832,510 (1%)</a:t>
            </a:r>
          </a:p>
          <a:p>
            <a:pPr marL="457200" indent="-457200">
              <a:buFont typeface="+mj-lt"/>
              <a:buAutoNum type="arabicPeriod"/>
            </a:pPr>
            <a:r>
              <a:rPr lang="en-MY" sz="2000" dirty="0"/>
              <a:t> Singapore				2,547,300 (76.2%)</a:t>
            </a:r>
          </a:p>
          <a:p>
            <a:pPr marL="457200" indent="-457200">
              <a:buFont typeface="+mj-lt"/>
              <a:buAutoNum type="arabicPeriod"/>
            </a:pPr>
            <a:r>
              <a:rPr lang="en-MY" sz="2000" dirty="0"/>
              <a:t> Myanmar				1,637,540 (14%)</a:t>
            </a:r>
          </a:p>
          <a:p>
            <a:pPr marL="457200" indent="-457200">
              <a:buFont typeface="+mj-lt"/>
              <a:buAutoNum type="arabicPeriod"/>
            </a:pPr>
            <a:r>
              <a:rPr lang="en-MY" sz="2000" dirty="0"/>
              <a:t> Canada					1,487,580 (4%)</a:t>
            </a:r>
          </a:p>
          <a:p>
            <a:pPr marL="457200" indent="-457200">
              <a:buFont typeface="+mj-lt"/>
              <a:buAutoNum type="arabicPeriod"/>
            </a:pPr>
            <a:r>
              <a:rPr lang="en-MY" sz="2000" dirty="0"/>
              <a:t> Philippines				1,146,250 (1%)</a:t>
            </a:r>
          </a:p>
          <a:p>
            <a:pPr marL="457200" indent="-457200">
              <a:buFont typeface="+mj-lt"/>
              <a:buAutoNum type="arabicPeriod"/>
            </a:pPr>
            <a:r>
              <a:rPr lang="en-MY" sz="2000" dirty="0"/>
              <a:t> Australia				1,213,903 (5.6%)</a:t>
            </a:r>
          </a:p>
          <a:p>
            <a:pPr marL="457200" indent="-457200">
              <a:buFont typeface="+mj-lt"/>
              <a:buAutoNum type="arabicPeriod"/>
            </a:pPr>
            <a:r>
              <a:rPr lang="en-MY" sz="2000" dirty="0"/>
              <a:t> South Korea			1,056,993 (14%)</a:t>
            </a:r>
          </a:p>
          <a:p>
            <a:pPr marL="457200" indent="-457200">
              <a:buFont typeface="+mj-lt"/>
              <a:buAutoNum type="arabicPeriod"/>
            </a:pPr>
            <a:endParaRPr lang="en-MY" sz="2400" dirty="0"/>
          </a:p>
        </p:txBody>
      </p:sp>
    </p:spTree>
    <p:extLst>
      <p:ext uri="{BB962C8B-B14F-4D97-AF65-F5344CB8AC3E}">
        <p14:creationId xmlns:p14="http://schemas.microsoft.com/office/powerpoint/2010/main" val="2700595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88346-B8CF-4B26-8B48-7BFFA6C0F678}"/>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8F3F8B33-E5C8-4FD2-A1FC-ECB406FA1F7B}"/>
              </a:ext>
            </a:extLst>
          </p:cNvPr>
          <p:cNvSpPr>
            <a:spLocks noGrp="1"/>
          </p:cNvSpPr>
          <p:nvPr>
            <p:ph idx="1"/>
          </p:nvPr>
        </p:nvSpPr>
        <p:spPr/>
        <p:txBody>
          <a:bodyPr/>
          <a:lstStyle/>
          <a:p>
            <a:endParaRPr lang="en-MY"/>
          </a:p>
        </p:txBody>
      </p:sp>
      <p:pic>
        <p:nvPicPr>
          <p:cNvPr id="6146" name="Picture 2" descr="Image result for 泰国华人">
            <a:extLst>
              <a:ext uri="{FF2B5EF4-FFF2-40B4-BE49-F238E27FC236}">
                <a16:creationId xmlns:a16="http://schemas.microsoft.com/office/drawing/2014/main" id="{F0EC6867-54B3-4A4C-BED5-DEE04CA101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407" y="968031"/>
            <a:ext cx="5817367" cy="3670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429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4026AF9-7564-465B-9BA4-60EA48C72EBD}"/>
              </a:ext>
            </a:extLst>
          </p:cNvPr>
          <p:cNvSpPr>
            <a:spLocks noGrp="1" noChangeArrowheads="1"/>
          </p:cNvSpPr>
          <p:nvPr>
            <p:ph type="title"/>
          </p:nvPr>
        </p:nvSpPr>
        <p:spPr/>
        <p:txBody>
          <a:bodyPr/>
          <a:lstStyle/>
          <a:p>
            <a:endParaRPr lang="zh-CN" altLang="en-US"/>
          </a:p>
        </p:txBody>
      </p:sp>
      <p:sp>
        <p:nvSpPr>
          <p:cNvPr id="15363" name="Rectangle 3">
            <a:extLst>
              <a:ext uri="{FF2B5EF4-FFF2-40B4-BE49-F238E27FC236}">
                <a16:creationId xmlns:a16="http://schemas.microsoft.com/office/drawing/2014/main" id="{350A0D4C-163B-4AEF-B523-EFE11D58D8E8}"/>
              </a:ext>
            </a:extLst>
          </p:cNvPr>
          <p:cNvSpPr>
            <a:spLocks noGrp="1" noChangeArrowheads="1"/>
          </p:cNvSpPr>
          <p:nvPr>
            <p:ph idx="1"/>
          </p:nvPr>
        </p:nvSpPr>
        <p:spPr>
          <a:xfrm>
            <a:off x="677334" y="1775791"/>
            <a:ext cx="8596668" cy="4265571"/>
          </a:xfrm>
        </p:spPr>
        <p:txBody>
          <a:bodyPr/>
          <a:lstStyle/>
          <a:p>
            <a:r>
              <a:rPr lang="zh-CN" altLang="en-US" dirty="0">
                <a:ea typeface="楷体" pitchFamily="49" charset="-122"/>
              </a:rPr>
              <a:t>中 国， 一 个 拥 有 十 四 亿 人 口 的 经 济 体， 加 上 约 六 千 七 百 万 海 外 华 人 ( 二 份 三 在 东 南 亚)。</a:t>
            </a:r>
            <a:endParaRPr lang="en-MY" altLang="zh-CN" dirty="0">
              <a:ea typeface="楷体" pitchFamily="49" charset="-122"/>
            </a:endParaRPr>
          </a:p>
          <a:p>
            <a:pPr marL="0" indent="0" algn="just">
              <a:buNone/>
            </a:pPr>
            <a:r>
              <a:rPr lang="en-MY" altLang="zh-CN" dirty="0">
                <a:ea typeface="楷体" pitchFamily="49" charset="-122"/>
              </a:rPr>
              <a:t>China </a:t>
            </a:r>
            <a:r>
              <a:rPr lang="en-MY" altLang="zh-CN" dirty="0" err="1">
                <a:ea typeface="楷体" pitchFamily="49" charset="-122"/>
              </a:rPr>
              <a:t>sudah</a:t>
            </a:r>
            <a:r>
              <a:rPr lang="en-MY" altLang="zh-CN" dirty="0">
                <a:ea typeface="楷体" pitchFamily="49" charset="-122"/>
              </a:rPr>
              <a:t> </a:t>
            </a:r>
            <a:r>
              <a:rPr lang="en-MY" altLang="zh-CN" dirty="0" err="1">
                <a:ea typeface="楷体" pitchFamily="49" charset="-122"/>
              </a:rPr>
              <a:t>muncul</a:t>
            </a:r>
            <a:r>
              <a:rPr lang="en-MY" altLang="zh-CN" dirty="0">
                <a:ea typeface="楷体" pitchFamily="49" charset="-122"/>
              </a:rPr>
              <a:t> </a:t>
            </a:r>
            <a:r>
              <a:rPr lang="en-MY" altLang="zh-CN" dirty="0" err="1">
                <a:ea typeface="楷体" pitchFamily="49" charset="-122"/>
              </a:rPr>
              <a:t>sebagai</a:t>
            </a:r>
            <a:r>
              <a:rPr lang="en-MY" altLang="zh-CN" dirty="0">
                <a:ea typeface="楷体" pitchFamily="49" charset="-122"/>
              </a:rPr>
              <a:t> </a:t>
            </a:r>
            <a:r>
              <a:rPr lang="en-MY" altLang="zh-CN" dirty="0" err="1">
                <a:ea typeface="楷体" pitchFamily="49" charset="-122"/>
              </a:rPr>
              <a:t>sebuah</a:t>
            </a:r>
            <a:r>
              <a:rPr lang="en-MY" altLang="zh-CN" dirty="0">
                <a:ea typeface="楷体" pitchFamily="49" charset="-122"/>
              </a:rPr>
              <a:t> </a:t>
            </a:r>
            <a:r>
              <a:rPr lang="en-MY" altLang="zh-CN" dirty="0" err="1">
                <a:ea typeface="楷体" pitchFamily="49" charset="-122"/>
              </a:rPr>
              <a:t>entiti</a:t>
            </a:r>
            <a:r>
              <a:rPr lang="en-MY" altLang="zh-CN" dirty="0">
                <a:ea typeface="楷体" pitchFamily="49" charset="-122"/>
              </a:rPr>
              <a:t> </a:t>
            </a:r>
            <a:r>
              <a:rPr lang="en-MY" altLang="zh-CN" dirty="0" err="1">
                <a:ea typeface="楷体" pitchFamily="49" charset="-122"/>
              </a:rPr>
              <a:t>ekonomi</a:t>
            </a:r>
            <a:r>
              <a:rPr lang="en-MY" altLang="zh-CN" dirty="0">
                <a:ea typeface="楷体" pitchFamily="49" charset="-122"/>
              </a:rPr>
              <a:t> yang </a:t>
            </a:r>
            <a:r>
              <a:rPr lang="en-MY" altLang="zh-CN" dirty="0" err="1">
                <a:ea typeface="楷体" pitchFamily="49" charset="-122"/>
              </a:rPr>
              <a:t>melibatkan</a:t>
            </a:r>
            <a:r>
              <a:rPr lang="en-MY" altLang="zh-CN" dirty="0">
                <a:ea typeface="楷体" pitchFamily="49" charset="-122"/>
              </a:rPr>
              <a:t> 1.4 billion </a:t>
            </a:r>
            <a:r>
              <a:rPr lang="en-MY" altLang="zh-CN" dirty="0" err="1">
                <a:ea typeface="楷体" pitchFamily="49" charset="-122"/>
              </a:rPr>
              <a:t>penduduk</a:t>
            </a:r>
            <a:r>
              <a:rPr lang="en-MY" altLang="zh-CN" dirty="0">
                <a:ea typeface="楷体" pitchFamily="49" charset="-122"/>
              </a:rPr>
              <a:t> </a:t>
            </a:r>
            <a:r>
              <a:rPr lang="en-MY" altLang="zh-CN" dirty="0" err="1">
                <a:ea typeface="楷体" pitchFamily="49" charset="-122"/>
              </a:rPr>
              <a:t>dan</a:t>
            </a:r>
            <a:r>
              <a:rPr lang="en-MY" altLang="zh-CN" dirty="0">
                <a:ea typeface="楷体" pitchFamily="49" charset="-122"/>
              </a:rPr>
              <a:t> </a:t>
            </a:r>
            <a:r>
              <a:rPr lang="en-MY" altLang="zh-CN" dirty="0" err="1">
                <a:ea typeface="楷体" pitchFamily="49" charset="-122"/>
              </a:rPr>
              <a:t>disokong</a:t>
            </a:r>
            <a:r>
              <a:rPr lang="en-MY" altLang="zh-CN" dirty="0">
                <a:ea typeface="楷体" pitchFamily="49" charset="-122"/>
              </a:rPr>
              <a:t> </a:t>
            </a:r>
            <a:r>
              <a:rPr lang="en-MY" altLang="zh-CN" dirty="0" err="1">
                <a:ea typeface="楷体" pitchFamily="49" charset="-122"/>
              </a:rPr>
              <a:t>oleh</a:t>
            </a:r>
            <a:r>
              <a:rPr lang="en-MY" altLang="zh-CN" dirty="0">
                <a:ea typeface="楷体" pitchFamily="49" charset="-122"/>
              </a:rPr>
              <a:t> </a:t>
            </a:r>
            <a:r>
              <a:rPr lang="it-IT" altLang="zh-CN" dirty="0">
                <a:ea typeface="楷体" pitchFamily="49" charset="-122"/>
              </a:rPr>
              <a:t>lebih kurang sejumlah 6,750,000 orang Cina seberang laut. (2/3 di Asia Tenggara)</a:t>
            </a:r>
            <a:endParaRPr lang="zh-CN" altLang="en-US" dirty="0"/>
          </a:p>
          <a:p>
            <a:endParaRPr lang="zh-CN" altLang="en-US" dirty="0"/>
          </a:p>
          <a:p>
            <a:r>
              <a:rPr lang="zh-CN" altLang="en-US" dirty="0">
                <a:ea typeface="楷体" pitchFamily="49" charset="-122"/>
              </a:rPr>
              <a:t>“ 海 水 处 处 有 华 人， 华 人 处 处 有 海 水”。</a:t>
            </a:r>
            <a:endParaRPr lang="en-MY" altLang="zh-CN" dirty="0">
              <a:ea typeface="楷体" pitchFamily="49" charset="-122"/>
            </a:endParaRPr>
          </a:p>
          <a:p>
            <a:pPr marL="0" indent="0">
              <a:buNone/>
            </a:pPr>
            <a:r>
              <a:rPr lang="en-MY" altLang="zh-CN" dirty="0">
                <a:ea typeface="楷体" pitchFamily="49" charset="-122"/>
              </a:rPr>
              <a:t>	Di mana </a:t>
            </a:r>
            <a:r>
              <a:rPr lang="en-MY" altLang="zh-CN" dirty="0" err="1">
                <a:ea typeface="楷体" pitchFamily="49" charset="-122"/>
              </a:rPr>
              <a:t>kelihatan</a:t>
            </a:r>
            <a:r>
              <a:rPr lang="en-MY" altLang="zh-CN" dirty="0">
                <a:ea typeface="楷体" pitchFamily="49" charset="-122"/>
              </a:rPr>
              <a:t> </a:t>
            </a:r>
            <a:r>
              <a:rPr lang="en-MY" altLang="zh-CN" dirty="0" err="1">
                <a:ea typeface="楷体" pitchFamily="49" charset="-122"/>
              </a:rPr>
              <a:t>laut</a:t>
            </a:r>
            <a:r>
              <a:rPr lang="en-MY" altLang="zh-CN" dirty="0">
                <a:ea typeface="楷体" pitchFamily="49" charset="-122"/>
              </a:rPr>
              <a:t>, di situ </a:t>
            </a:r>
            <a:r>
              <a:rPr lang="en-MY" altLang="zh-CN" dirty="0" err="1">
                <a:ea typeface="楷体" pitchFamily="49" charset="-122"/>
              </a:rPr>
              <a:t>hadirnya</a:t>
            </a:r>
            <a:r>
              <a:rPr lang="en-MY" altLang="zh-CN" dirty="0">
                <a:ea typeface="楷体" pitchFamily="49" charset="-122"/>
              </a:rPr>
              <a:t> Orang </a:t>
            </a:r>
            <a:r>
              <a:rPr lang="en-MY" altLang="zh-CN" dirty="0" err="1">
                <a:ea typeface="楷体" pitchFamily="49" charset="-122"/>
              </a:rPr>
              <a:t>Cina</a:t>
            </a:r>
            <a:endParaRPr lang="zh-CN" altLang="en-US" dirty="0"/>
          </a:p>
        </p:txBody>
      </p:sp>
    </p:spTree>
    <p:extLst>
      <p:ext uri="{BB962C8B-B14F-4D97-AF65-F5344CB8AC3E}">
        <p14:creationId xmlns:p14="http://schemas.microsoft.com/office/powerpoint/2010/main" val="4164900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97A5EEE-7101-4EF9-AE49-069FBC38EC18}"/>
              </a:ext>
            </a:extLst>
          </p:cNvPr>
          <p:cNvSpPr>
            <a:spLocks noGrp="1" noChangeArrowheads="1"/>
          </p:cNvSpPr>
          <p:nvPr>
            <p:ph type="title"/>
          </p:nvPr>
        </p:nvSpPr>
        <p:spPr/>
        <p:txBody>
          <a:bodyPr>
            <a:normAutofit fontScale="90000"/>
          </a:bodyPr>
          <a:lstStyle/>
          <a:p>
            <a:pPr algn="l"/>
            <a:r>
              <a:rPr lang="zh-CN" altLang="en-US" b="1" i="0" u="sng" dirty="0">
                <a:solidFill>
                  <a:schemeClr val="tx1"/>
                </a:solidFill>
                <a:ea typeface="楷体" pitchFamily="49" charset="-122"/>
              </a:rPr>
              <a:t> 华 文 与 当 代 世 界 </a:t>
            </a:r>
            <a:br>
              <a:rPr lang="en-MY" altLang="zh-CN" b="1" i="0" u="sng" dirty="0">
                <a:solidFill>
                  <a:schemeClr val="tx1"/>
                </a:solidFill>
                <a:ea typeface="楷体" pitchFamily="49" charset="-122"/>
              </a:rPr>
            </a:br>
            <a:r>
              <a:rPr lang="en-MY" altLang="zh-CN" b="1" i="0" u="sng" dirty="0">
                <a:solidFill>
                  <a:schemeClr val="tx1"/>
                </a:solidFill>
                <a:ea typeface="楷体" pitchFamily="49" charset="-122"/>
              </a:rPr>
              <a:t>Bahasa Mandarin </a:t>
            </a:r>
            <a:r>
              <a:rPr lang="en-MY" altLang="zh-CN" b="1" i="0" u="sng" dirty="0" err="1">
                <a:solidFill>
                  <a:schemeClr val="tx1"/>
                </a:solidFill>
                <a:ea typeface="楷体" pitchFamily="49" charset="-122"/>
              </a:rPr>
              <a:t>dan</a:t>
            </a:r>
            <a:r>
              <a:rPr lang="en-MY" altLang="zh-CN" b="1" i="0" u="sng" dirty="0">
                <a:solidFill>
                  <a:schemeClr val="tx1"/>
                </a:solidFill>
                <a:ea typeface="楷体" pitchFamily="49" charset="-122"/>
              </a:rPr>
              <a:t> Dunia </a:t>
            </a:r>
            <a:r>
              <a:rPr lang="en-MY" altLang="zh-CN" b="1" i="0" u="sng" dirty="0" err="1">
                <a:solidFill>
                  <a:schemeClr val="tx1"/>
                </a:solidFill>
                <a:ea typeface="楷体" pitchFamily="49" charset="-122"/>
              </a:rPr>
              <a:t>Semasa</a:t>
            </a:r>
            <a:br>
              <a:rPr lang="zh-CN" altLang="en-US" b="1" i="0" u="sng" dirty="0">
                <a:solidFill>
                  <a:schemeClr val="tx1"/>
                </a:solidFill>
              </a:rPr>
            </a:br>
            <a:endParaRPr lang="zh-CN" altLang="en-US" b="1" i="0" u="sng" dirty="0">
              <a:solidFill>
                <a:schemeClr val="tx1"/>
              </a:solidFill>
            </a:endParaRPr>
          </a:p>
        </p:txBody>
      </p:sp>
      <p:sp>
        <p:nvSpPr>
          <p:cNvPr id="14339" name="Rectangle 3">
            <a:extLst>
              <a:ext uri="{FF2B5EF4-FFF2-40B4-BE49-F238E27FC236}">
                <a16:creationId xmlns:a16="http://schemas.microsoft.com/office/drawing/2014/main" id="{31479104-CD16-4E84-95CD-1C13565DE232}"/>
              </a:ext>
            </a:extLst>
          </p:cNvPr>
          <p:cNvSpPr>
            <a:spLocks noGrp="1" noChangeArrowheads="1"/>
          </p:cNvSpPr>
          <p:nvPr>
            <p:ph idx="1"/>
          </p:nvPr>
        </p:nvSpPr>
        <p:spPr>
          <a:xfrm>
            <a:off x="901148" y="1930400"/>
            <a:ext cx="9081052" cy="4241800"/>
          </a:xfrm>
        </p:spPr>
        <p:txBody>
          <a:bodyPr/>
          <a:lstStyle/>
          <a:p>
            <a:r>
              <a:rPr lang="zh-CN" altLang="en-US" dirty="0">
                <a:ea typeface="楷体" pitchFamily="49" charset="-122"/>
              </a:rPr>
              <a:t>一 九 七 八 年， 邓 小 平 到 深 圳 南 巡， 宣 布“ 改 革 开 放” 政 策。</a:t>
            </a:r>
            <a:endParaRPr lang="en-MY" altLang="zh-CN" dirty="0">
              <a:ea typeface="楷体" pitchFamily="49" charset="-122"/>
            </a:endParaRPr>
          </a:p>
          <a:p>
            <a:pPr marL="0" indent="0" algn="just">
              <a:buNone/>
            </a:pPr>
            <a:r>
              <a:rPr lang="en-MY" altLang="zh-CN" dirty="0">
                <a:ea typeface="楷体" pitchFamily="49" charset="-122"/>
              </a:rPr>
              <a:t>1978, Deng Xiaoping, </a:t>
            </a:r>
            <a:r>
              <a:rPr lang="en-MY" altLang="zh-CN" dirty="0" err="1">
                <a:ea typeface="楷体" pitchFamily="49" charset="-122"/>
              </a:rPr>
              <a:t>dalam</a:t>
            </a:r>
            <a:r>
              <a:rPr lang="en-MY" altLang="zh-CN" dirty="0">
                <a:ea typeface="楷体" pitchFamily="49" charset="-122"/>
              </a:rPr>
              <a:t> </a:t>
            </a:r>
            <a:r>
              <a:rPr lang="en-MY" altLang="zh-CN" dirty="0" err="1">
                <a:ea typeface="楷体" pitchFamily="49" charset="-122"/>
              </a:rPr>
              <a:t>lawatan</a:t>
            </a:r>
            <a:r>
              <a:rPr lang="en-MY" altLang="zh-CN" dirty="0">
                <a:ea typeface="楷体" pitchFamily="49" charset="-122"/>
              </a:rPr>
              <a:t> </a:t>
            </a:r>
            <a:r>
              <a:rPr lang="en-MY" altLang="zh-CN" dirty="0" err="1">
                <a:ea typeface="楷体" pitchFamily="49" charset="-122"/>
              </a:rPr>
              <a:t>ke</a:t>
            </a:r>
            <a:r>
              <a:rPr lang="en-MY" altLang="zh-CN" dirty="0">
                <a:ea typeface="楷体" pitchFamily="49" charset="-122"/>
              </a:rPr>
              <a:t> </a:t>
            </a:r>
            <a:r>
              <a:rPr lang="en-MY" altLang="zh-CN" dirty="0" err="1">
                <a:ea typeface="楷体" pitchFamily="49" charset="-122"/>
              </a:rPr>
              <a:t>selatan</a:t>
            </a:r>
            <a:r>
              <a:rPr lang="en-MY" altLang="zh-CN" dirty="0">
                <a:ea typeface="楷体" pitchFamily="49" charset="-122"/>
              </a:rPr>
              <a:t> </a:t>
            </a:r>
            <a:r>
              <a:rPr lang="en-MY" altLang="zh-CN" dirty="0" err="1">
                <a:ea typeface="楷体" pitchFamily="49" charset="-122"/>
              </a:rPr>
              <a:t>mengumumkan</a:t>
            </a:r>
            <a:r>
              <a:rPr lang="en-MY" altLang="zh-CN" dirty="0">
                <a:ea typeface="楷体" pitchFamily="49" charset="-122"/>
              </a:rPr>
              <a:t> </a:t>
            </a:r>
            <a:r>
              <a:rPr lang="en-MY" altLang="zh-CN" dirty="0" err="1">
                <a:ea typeface="楷体" pitchFamily="49" charset="-122"/>
              </a:rPr>
              <a:t>polisi</a:t>
            </a:r>
            <a:r>
              <a:rPr lang="en-MY" altLang="zh-CN" dirty="0">
                <a:ea typeface="楷体" pitchFamily="49" charset="-122"/>
              </a:rPr>
              <a:t> “</a:t>
            </a:r>
            <a:r>
              <a:rPr lang="en-MY" altLang="zh-CN" dirty="0" err="1">
                <a:ea typeface="楷体" pitchFamily="49" charset="-122"/>
              </a:rPr>
              <a:t>Pembaharuan</a:t>
            </a:r>
            <a:r>
              <a:rPr lang="en-MY" altLang="zh-CN" dirty="0">
                <a:ea typeface="楷体" pitchFamily="49" charset="-122"/>
              </a:rPr>
              <a:t> </a:t>
            </a:r>
            <a:r>
              <a:rPr lang="en-MY" altLang="zh-CN" dirty="0" err="1">
                <a:ea typeface="楷体" pitchFamily="49" charset="-122"/>
              </a:rPr>
              <a:t>dan</a:t>
            </a:r>
            <a:r>
              <a:rPr lang="en-MY" altLang="zh-CN" dirty="0">
                <a:ea typeface="楷体" pitchFamily="49" charset="-122"/>
              </a:rPr>
              <a:t> </a:t>
            </a:r>
            <a:r>
              <a:rPr lang="en-MY" altLang="zh-CN" dirty="0" err="1">
                <a:ea typeface="楷体" pitchFamily="49" charset="-122"/>
              </a:rPr>
              <a:t>Keterbukaan</a:t>
            </a:r>
            <a:r>
              <a:rPr lang="en-MY" altLang="zh-CN" dirty="0">
                <a:ea typeface="楷体" pitchFamily="49" charset="-122"/>
              </a:rPr>
              <a:t>”</a:t>
            </a:r>
            <a:endParaRPr lang="zh-CN" altLang="en-US" dirty="0"/>
          </a:p>
          <a:p>
            <a:endParaRPr lang="zh-CN" altLang="en-US" dirty="0"/>
          </a:p>
          <a:p>
            <a:r>
              <a:rPr lang="zh-CN" altLang="en-US" dirty="0">
                <a:ea typeface="楷体" pitchFamily="49" charset="-122"/>
              </a:rPr>
              <a:t> 中 国 经 济 经 历 巨 大 变 化， 也 是 有 史 以 来 最 多 人 口 的 经 济 体 在 短 时 间 内 崛 起。</a:t>
            </a:r>
            <a:endParaRPr lang="en-MY" altLang="zh-CN" dirty="0">
              <a:ea typeface="楷体" pitchFamily="49" charset="-122"/>
            </a:endParaRPr>
          </a:p>
          <a:p>
            <a:pPr marL="0" indent="0" algn="just">
              <a:buNone/>
            </a:pPr>
            <a:r>
              <a:rPr lang="en-MY" altLang="zh-CN" dirty="0" err="1">
                <a:ea typeface="楷体" pitchFamily="49" charset="-122"/>
              </a:rPr>
              <a:t>Ekonomi</a:t>
            </a:r>
            <a:r>
              <a:rPr lang="en-MY" altLang="zh-CN" dirty="0">
                <a:ea typeface="楷体" pitchFamily="49" charset="-122"/>
              </a:rPr>
              <a:t> China </a:t>
            </a:r>
            <a:r>
              <a:rPr lang="en-MY" altLang="zh-CN" dirty="0" err="1">
                <a:ea typeface="楷体" pitchFamily="49" charset="-122"/>
              </a:rPr>
              <a:t>telah</a:t>
            </a:r>
            <a:r>
              <a:rPr lang="en-MY" altLang="zh-CN" dirty="0">
                <a:ea typeface="楷体" pitchFamily="49" charset="-122"/>
              </a:rPr>
              <a:t> </a:t>
            </a:r>
            <a:r>
              <a:rPr lang="en-MY" altLang="zh-CN" dirty="0" err="1">
                <a:ea typeface="楷体" pitchFamily="49" charset="-122"/>
              </a:rPr>
              <a:t>mengalami</a:t>
            </a:r>
            <a:r>
              <a:rPr lang="en-MY" altLang="zh-CN" dirty="0">
                <a:ea typeface="楷体" pitchFamily="49" charset="-122"/>
              </a:rPr>
              <a:t> </a:t>
            </a:r>
            <a:r>
              <a:rPr lang="en-MY" altLang="zh-CN" dirty="0" err="1">
                <a:ea typeface="楷体" pitchFamily="49" charset="-122"/>
              </a:rPr>
              <a:t>evolusi</a:t>
            </a:r>
            <a:r>
              <a:rPr lang="en-MY" altLang="zh-CN" dirty="0">
                <a:ea typeface="楷体" pitchFamily="49" charset="-122"/>
              </a:rPr>
              <a:t> yang </a:t>
            </a:r>
            <a:r>
              <a:rPr lang="en-MY" altLang="zh-CN" dirty="0" err="1">
                <a:ea typeface="楷体" pitchFamily="49" charset="-122"/>
              </a:rPr>
              <a:t>besar</a:t>
            </a:r>
            <a:r>
              <a:rPr lang="en-MY" altLang="zh-CN" dirty="0">
                <a:ea typeface="楷体" pitchFamily="49" charset="-122"/>
              </a:rPr>
              <a:t> </a:t>
            </a:r>
            <a:r>
              <a:rPr lang="en-MY" altLang="zh-CN" dirty="0" err="1">
                <a:ea typeface="楷体" pitchFamily="49" charset="-122"/>
              </a:rPr>
              <a:t>semenjak</a:t>
            </a:r>
            <a:r>
              <a:rPr lang="en-MY" altLang="zh-CN" dirty="0">
                <a:ea typeface="楷体" pitchFamily="49" charset="-122"/>
              </a:rPr>
              <a:t> </a:t>
            </a:r>
            <a:r>
              <a:rPr lang="en-MY" altLang="zh-CN" dirty="0" err="1">
                <a:ea typeface="楷体" pitchFamily="49" charset="-122"/>
              </a:rPr>
              <a:t>polisi</a:t>
            </a:r>
            <a:r>
              <a:rPr lang="en-MY" altLang="zh-CN" dirty="0">
                <a:ea typeface="楷体" pitchFamily="49" charset="-122"/>
              </a:rPr>
              <a:t> </a:t>
            </a:r>
            <a:r>
              <a:rPr lang="en-MY" altLang="zh-CN" dirty="0" err="1">
                <a:ea typeface="楷体" pitchFamily="49" charset="-122"/>
              </a:rPr>
              <a:t>ini</a:t>
            </a:r>
            <a:r>
              <a:rPr lang="en-MY" altLang="zh-CN" dirty="0">
                <a:ea typeface="楷体" pitchFamily="49" charset="-122"/>
              </a:rPr>
              <a:t>, </a:t>
            </a:r>
            <a:r>
              <a:rPr lang="en-MY" altLang="zh-CN" dirty="0" err="1">
                <a:ea typeface="楷体" pitchFamily="49" charset="-122"/>
              </a:rPr>
              <a:t>ia</a:t>
            </a:r>
            <a:r>
              <a:rPr lang="en-MY" altLang="zh-CN" dirty="0">
                <a:ea typeface="楷体" pitchFamily="49" charset="-122"/>
              </a:rPr>
              <a:t> </a:t>
            </a:r>
            <a:r>
              <a:rPr lang="en-MY" altLang="zh-CN" dirty="0" err="1">
                <a:ea typeface="楷体" pitchFamily="49" charset="-122"/>
              </a:rPr>
              <a:t>digambarkan</a:t>
            </a:r>
            <a:r>
              <a:rPr lang="en-MY" altLang="zh-CN" dirty="0">
                <a:ea typeface="楷体" pitchFamily="49" charset="-122"/>
              </a:rPr>
              <a:t> </a:t>
            </a:r>
            <a:r>
              <a:rPr lang="en-MY" altLang="zh-CN" dirty="0" err="1">
                <a:ea typeface="楷体" pitchFamily="49" charset="-122"/>
              </a:rPr>
              <a:t>sebagai</a:t>
            </a:r>
            <a:r>
              <a:rPr lang="en-MY" altLang="zh-CN" dirty="0">
                <a:ea typeface="楷体" pitchFamily="49" charset="-122"/>
              </a:rPr>
              <a:t> </a:t>
            </a:r>
            <a:r>
              <a:rPr lang="en-MY" altLang="zh-CN" dirty="0" err="1">
                <a:ea typeface="楷体" pitchFamily="49" charset="-122"/>
              </a:rPr>
              <a:t>pertumbuhan</a:t>
            </a:r>
            <a:r>
              <a:rPr lang="en-MY" altLang="zh-CN" dirty="0">
                <a:ea typeface="楷体" pitchFamily="49" charset="-122"/>
              </a:rPr>
              <a:t> </a:t>
            </a:r>
            <a:r>
              <a:rPr lang="en-MY" altLang="zh-CN" dirty="0" err="1">
                <a:ea typeface="楷体" pitchFamily="49" charset="-122"/>
              </a:rPr>
              <a:t>ekonomi</a:t>
            </a:r>
            <a:r>
              <a:rPr lang="en-MY" altLang="zh-CN" dirty="0">
                <a:ea typeface="楷体" pitchFamily="49" charset="-122"/>
              </a:rPr>
              <a:t> yang paling </a:t>
            </a:r>
            <a:r>
              <a:rPr lang="en-MY" altLang="zh-CN" dirty="0" err="1">
                <a:ea typeface="楷体" pitchFamily="49" charset="-122"/>
              </a:rPr>
              <a:t>pantas</a:t>
            </a:r>
            <a:r>
              <a:rPr lang="en-MY" altLang="zh-CN" dirty="0">
                <a:ea typeface="楷体" pitchFamily="49" charset="-122"/>
              </a:rPr>
              <a:t> </a:t>
            </a:r>
            <a:r>
              <a:rPr lang="en-MY" altLang="zh-CN" dirty="0" err="1">
                <a:ea typeface="楷体" pitchFamily="49" charset="-122"/>
              </a:rPr>
              <a:t>dalam</a:t>
            </a:r>
            <a:r>
              <a:rPr lang="en-MY" altLang="zh-CN" dirty="0">
                <a:ea typeface="楷体" pitchFamily="49" charset="-122"/>
              </a:rPr>
              <a:t> </a:t>
            </a:r>
            <a:r>
              <a:rPr lang="en-MY" altLang="zh-CN" dirty="0" err="1">
                <a:ea typeface="楷体" pitchFamily="49" charset="-122"/>
              </a:rPr>
              <a:t>sejarah</a:t>
            </a:r>
            <a:r>
              <a:rPr lang="en-MY" altLang="zh-CN" dirty="0">
                <a:ea typeface="楷体" pitchFamily="49" charset="-122"/>
              </a:rPr>
              <a:t> </a:t>
            </a:r>
            <a:r>
              <a:rPr lang="en-MY" altLang="zh-CN" dirty="0" err="1">
                <a:ea typeface="楷体" pitchFamily="49" charset="-122"/>
              </a:rPr>
              <a:t>manusia</a:t>
            </a:r>
            <a:r>
              <a:rPr lang="en-MY" altLang="zh-CN" dirty="0">
                <a:ea typeface="楷体" pitchFamily="49" charset="-122"/>
              </a:rPr>
              <a:t> yang </a:t>
            </a:r>
            <a:r>
              <a:rPr lang="en-MY" altLang="zh-CN" dirty="0" err="1">
                <a:ea typeface="楷体" pitchFamily="49" charset="-122"/>
              </a:rPr>
              <a:t>melibatkan</a:t>
            </a:r>
            <a:r>
              <a:rPr lang="en-MY" altLang="zh-CN" dirty="0">
                <a:ea typeface="楷体" pitchFamily="49" charset="-122"/>
              </a:rPr>
              <a:t> </a:t>
            </a:r>
            <a:r>
              <a:rPr lang="en-MY" altLang="zh-CN" dirty="0" err="1">
                <a:ea typeface="楷体" pitchFamily="49" charset="-122"/>
              </a:rPr>
              <a:t>jumlah</a:t>
            </a:r>
            <a:r>
              <a:rPr lang="en-MY" altLang="zh-CN" dirty="0">
                <a:ea typeface="楷体" pitchFamily="49" charset="-122"/>
              </a:rPr>
              <a:t> </a:t>
            </a:r>
            <a:r>
              <a:rPr lang="en-MY" altLang="zh-CN" dirty="0" err="1">
                <a:ea typeface="楷体" pitchFamily="49" charset="-122"/>
              </a:rPr>
              <a:t>penduduk</a:t>
            </a:r>
            <a:r>
              <a:rPr lang="en-MY" altLang="zh-CN" dirty="0">
                <a:ea typeface="楷体" pitchFamily="49" charset="-122"/>
              </a:rPr>
              <a:t> yang paling </a:t>
            </a:r>
            <a:r>
              <a:rPr lang="en-MY" altLang="zh-CN" dirty="0" err="1">
                <a:ea typeface="楷体" pitchFamily="49" charset="-122"/>
              </a:rPr>
              <a:t>ramai</a:t>
            </a:r>
            <a:r>
              <a:rPr lang="en-MY" altLang="zh-CN" dirty="0">
                <a:ea typeface="楷体" pitchFamily="49" charset="-122"/>
              </a:rPr>
              <a:t>.</a:t>
            </a:r>
            <a:endParaRPr lang="zh-CN" altLang="en-US" dirty="0"/>
          </a:p>
          <a:p>
            <a:pPr>
              <a:buFontTx/>
              <a:buNone/>
            </a:pPr>
            <a:endParaRPr lang="zh-CN" altLang="en-US" dirty="0"/>
          </a:p>
          <a:p>
            <a:endParaRPr lang="zh-CN" altLang="en-US" dirty="0"/>
          </a:p>
        </p:txBody>
      </p:sp>
    </p:spTree>
    <p:extLst>
      <p:ext uri="{BB962C8B-B14F-4D97-AF65-F5344CB8AC3E}">
        <p14:creationId xmlns:p14="http://schemas.microsoft.com/office/powerpoint/2010/main" val="4283663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1263EEE-B43C-43F1-AAD7-834D83849621}"/>
              </a:ext>
            </a:extLst>
          </p:cNvPr>
          <p:cNvSpPr>
            <a:spLocks noGrp="1" noChangeArrowheads="1"/>
          </p:cNvSpPr>
          <p:nvPr>
            <p:ph type="title"/>
          </p:nvPr>
        </p:nvSpPr>
        <p:spPr/>
        <p:txBody>
          <a:bodyPr/>
          <a:lstStyle/>
          <a:p>
            <a:pPr algn="l"/>
            <a:r>
              <a:rPr lang="zh-CN" altLang="en-US" b="1" u="sng">
                <a:ea typeface="楷体" pitchFamily="49" charset="-122"/>
              </a:rPr>
              <a:t>中 国 历 史： 古 代 史 与 近 代 史</a:t>
            </a:r>
          </a:p>
        </p:txBody>
      </p:sp>
      <p:sp>
        <p:nvSpPr>
          <p:cNvPr id="4099" name="Rectangle 3">
            <a:extLst>
              <a:ext uri="{FF2B5EF4-FFF2-40B4-BE49-F238E27FC236}">
                <a16:creationId xmlns:a16="http://schemas.microsoft.com/office/drawing/2014/main" id="{A18C09EC-7F47-4422-B0D3-7D305E0B8E05}"/>
              </a:ext>
            </a:extLst>
          </p:cNvPr>
          <p:cNvSpPr>
            <a:spLocks noGrp="1" noChangeArrowheads="1"/>
          </p:cNvSpPr>
          <p:nvPr>
            <p:ph idx="1"/>
          </p:nvPr>
        </p:nvSpPr>
        <p:spPr>
          <a:xfrm>
            <a:off x="399038" y="1802780"/>
            <a:ext cx="9791884" cy="4094437"/>
          </a:xfrm>
        </p:spPr>
        <p:txBody>
          <a:bodyPr>
            <a:normAutofit lnSpcReduction="10000"/>
          </a:bodyPr>
          <a:lstStyle/>
          <a:p>
            <a:pPr>
              <a:buFontTx/>
              <a:buNone/>
            </a:pPr>
            <a:r>
              <a:rPr lang="zh-CN" altLang="en-US" sz="2000" dirty="0">
                <a:ea typeface="楷体" pitchFamily="49" charset="-122"/>
              </a:rPr>
              <a:t>古 代 史 </a:t>
            </a:r>
            <a:r>
              <a:rPr lang="en-MY" altLang="zh-CN" sz="2000" dirty="0">
                <a:ea typeface="楷体" pitchFamily="49" charset="-122"/>
              </a:rPr>
              <a:t>Sejarah </a:t>
            </a:r>
            <a:r>
              <a:rPr lang="en-MY" altLang="zh-CN" sz="2000" dirty="0" err="1">
                <a:ea typeface="楷体" pitchFamily="49" charset="-122"/>
              </a:rPr>
              <a:t>Purba</a:t>
            </a:r>
            <a:r>
              <a:rPr lang="zh-CN" altLang="en-US" sz="2000" dirty="0">
                <a:ea typeface="楷体" pitchFamily="49" charset="-122"/>
              </a:rPr>
              <a:t>： 夏 </a:t>
            </a:r>
            <a:r>
              <a:rPr lang="en-MY" altLang="zh-CN" sz="2000" dirty="0">
                <a:ea typeface="楷体" pitchFamily="49" charset="-122"/>
              </a:rPr>
              <a:t>(</a:t>
            </a:r>
            <a:r>
              <a:rPr lang="en-MY" altLang="zh-CN" sz="2000" dirty="0" err="1">
                <a:ea typeface="楷体" pitchFamily="49" charset="-122"/>
              </a:rPr>
              <a:t>Dinasti</a:t>
            </a:r>
            <a:r>
              <a:rPr lang="en-MY" altLang="zh-CN" sz="2000" dirty="0">
                <a:ea typeface="楷体" pitchFamily="49" charset="-122"/>
              </a:rPr>
              <a:t> Xia)</a:t>
            </a:r>
            <a:r>
              <a:rPr lang="zh-CN" altLang="en-US" sz="2000" dirty="0">
                <a:ea typeface="楷体" pitchFamily="49" charset="-122"/>
              </a:rPr>
              <a:t>、 商 </a:t>
            </a:r>
            <a:r>
              <a:rPr lang="en-MY" altLang="zh-CN" sz="2000" dirty="0">
                <a:ea typeface="楷体" pitchFamily="49" charset="-122"/>
              </a:rPr>
              <a:t>(</a:t>
            </a:r>
            <a:r>
              <a:rPr lang="en-MY" altLang="zh-CN" sz="2000" dirty="0" err="1">
                <a:ea typeface="楷体" pitchFamily="49" charset="-122"/>
              </a:rPr>
              <a:t>Dinasti</a:t>
            </a:r>
            <a:r>
              <a:rPr lang="en-MY" altLang="zh-CN" sz="2000" dirty="0">
                <a:ea typeface="楷体" pitchFamily="49" charset="-122"/>
              </a:rPr>
              <a:t> Shan)</a:t>
            </a:r>
            <a:r>
              <a:rPr lang="zh-CN" altLang="en-US" sz="2000" dirty="0">
                <a:ea typeface="楷体" pitchFamily="49" charset="-122"/>
              </a:rPr>
              <a:t> 、周 </a:t>
            </a:r>
            <a:r>
              <a:rPr lang="en-MY" altLang="zh-CN" sz="2000" dirty="0">
                <a:ea typeface="楷体" pitchFamily="49" charset="-122"/>
              </a:rPr>
              <a:t>(</a:t>
            </a:r>
            <a:r>
              <a:rPr lang="en-MY" altLang="zh-CN" sz="2000" dirty="0" err="1">
                <a:ea typeface="楷体" pitchFamily="49" charset="-122"/>
              </a:rPr>
              <a:t>Dinasti</a:t>
            </a:r>
            <a:r>
              <a:rPr lang="en-MY" altLang="zh-CN" sz="2000" dirty="0">
                <a:ea typeface="楷体" pitchFamily="49" charset="-122"/>
              </a:rPr>
              <a:t> Zhou) </a:t>
            </a:r>
            <a:r>
              <a:rPr lang="zh-CN" altLang="en-US" sz="2000" dirty="0"/>
              <a:t>	</a:t>
            </a:r>
            <a:r>
              <a:rPr lang="en-MY" altLang="zh-CN" sz="2000" dirty="0"/>
              <a:t>(2029 SM-771SM)</a:t>
            </a:r>
          </a:p>
          <a:p>
            <a:pPr>
              <a:buFontTx/>
              <a:buNone/>
            </a:pPr>
            <a:r>
              <a:rPr lang="zh-CN" altLang="en-US" sz="2000" dirty="0">
                <a:ea typeface="楷体" pitchFamily="49" charset="-122"/>
              </a:rPr>
              <a:t>春 秋 </a:t>
            </a:r>
            <a:r>
              <a:rPr lang="en-MY" altLang="zh-CN" sz="2000" dirty="0">
                <a:ea typeface="楷体" pitchFamily="49" charset="-122"/>
              </a:rPr>
              <a:t>(Zaman Chun </a:t>
            </a:r>
            <a:r>
              <a:rPr lang="en-MY" altLang="zh-CN" sz="2000" dirty="0" err="1">
                <a:ea typeface="楷体" pitchFamily="49" charset="-122"/>
              </a:rPr>
              <a:t>Qiu</a:t>
            </a:r>
            <a:r>
              <a:rPr lang="en-MY" altLang="zh-CN" sz="2000" dirty="0">
                <a:ea typeface="楷体" pitchFamily="49" charset="-122"/>
              </a:rPr>
              <a:t> 774SM-476SM) </a:t>
            </a:r>
            <a:r>
              <a:rPr lang="zh-CN" altLang="en-US" sz="2000" dirty="0">
                <a:ea typeface="楷体" pitchFamily="49" charset="-122"/>
              </a:rPr>
              <a:t>、 战 国 </a:t>
            </a:r>
            <a:r>
              <a:rPr lang="en-MY" altLang="zh-CN" sz="2000" dirty="0">
                <a:ea typeface="楷体" pitchFamily="49" charset="-122"/>
              </a:rPr>
              <a:t>(Zaman</a:t>
            </a:r>
            <a:r>
              <a:rPr lang="zh-CN" altLang="en-US" sz="2000" dirty="0">
                <a:ea typeface="楷体" pitchFamily="49" charset="-122"/>
              </a:rPr>
              <a:t> </a:t>
            </a:r>
            <a:r>
              <a:rPr lang="en-MY" altLang="zh-CN" sz="2000" dirty="0">
                <a:ea typeface="楷体" pitchFamily="49" charset="-122"/>
              </a:rPr>
              <a:t>Peperangan,476SM-221SM)</a:t>
            </a:r>
            <a:r>
              <a:rPr lang="zh-CN" altLang="en-US" sz="2000" dirty="0">
                <a:ea typeface="楷体" pitchFamily="49" charset="-122"/>
              </a:rPr>
              <a:t> </a:t>
            </a:r>
            <a:endParaRPr lang="en-MY" altLang="zh-CN" sz="2000" dirty="0">
              <a:ea typeface="楷体" pitchFamily="49" charset="-122"/>
            </a:endParaRPr>
          </a:p>
          <a:p>
            <a:pPr>
              <a:buFontTx/>
              <a:buNone/>
            </a:pPr>
            <a:r>
              <a:rPr lang="zh-CN" altLang="en-US" sz="2000" dirty="0">
                <a:ea typeface="楷体" pitchFamily="49" charset="-122"/>
              </a:rPr>
              <a:t>秦 </a:t>
            </a:r>
            <a:r>
              <a:rPr lang="en-MY" altLang="zh-CN" sz="2000" dirty="0">
                <a:ea typeface="楷体" pitchFamily="49" charset="-122"/>
              </a:rPr>
              <a:t>(</a:t>
            </a:r>
            <a:r>
              <a:rPr lang="en-MY" altLang="zh-CN" sz="2000" dirty="0" err="1">
                <a:ea typeface="楷体" pitchFamily="49" charset="-122"/>
              </a:rPr>
              <a:t>Dinasti</a:t>
            </a:r>
            <a:r>
              <a:rPr lang="en-MY" altLang="zh-CN" sz="2000" dirty="0">
                <a:ea typeface="楷体" pitchFamily="49" charset="-122"/>
              </a:rPr>
              <a:t> Qin)(221-207SM) </a:t>
            </a:r>
          </a:p>
          <a:p>
            <a:pPr>
              <a:buFontTx/>
              <a:buNone/>
            </a:pPr>
            <a:r>
              <a:rPr lang="zh-CN" altLang="en-US" sz="2000" dirty="0">
                <a:ea typeface="楷体" pitchFamily="49" charset="-122"/>
              </a:rPr>
              <a:t>汉 </a:t>
            </a:r>
            <a:r>
              <a:rPr lang="en-MY" altLang="zh-CN" sz="2000" dirty="0">
                <a:ea typeface="楷体" pitchFamily="49" charset="-122"/>
              </a:rPr>
              <a:t>(</a:t>
            </a:r>
            <a:r>
              <a:rPr lang="en-MY" altLang="zh-CN" sz="2000" dirty="0" err="1">
                <a:ea typeface="楷体" pitchFamily="49" charset="-122"/>
              </a:rPr>
              <a:t>Dinasti</a:t>
            </a:r>
            <a:r>
              <a:rPr lang="en-MY" altLang="zh-CN" sz="2000" dirty="0">
                <a:ea typeface="楷体" pitchFamily="49" charset="-122"/>
              </a:rPr>
              <a:t> Han 202SM-8M)</a:t>
            </a:r>
            <a:endParaRPr lang="en-MY" altLang="zh-CN" sz="2000" dirty="0"/>
          </a:p>
          <a:p>
            <a:pPr>
              <a:buFontTx/>
              <a:buNone/>
            </a:pPr>
            <a:r>
              <a:rPr lang="zh-CN" altLang="en-US" sz="2000" dirty="0">
                <a:ea typeface="楷体" pitchFamily="49" charset="-122"/>
              </a:rPr>
              <a:t>唐 </a:t>
            </a:r>
            <a:r>
              <a:rPr lang="en-MY" altLang="zh-CN" sz="2000" dirty="0">
                <a:ea typeface="楷体" pitchFamily="49" charset="-122"/>
              </a:rPr>
              <a:t>(</a:t>
            </a:r>
            <a:r>
              <a:rPr lang="en-MY" altLang="zh-CN" sz="2000" dirty="0" err="1">
                <a:ea typeface="楷体" pitchFamily="49" charset="-122"/>
              </a:rPr>
              <a:t>Dinasti</a:t>
            </a:r>
            <a:r>
              <a:rPr lang="en-MY" altLang="zh-CN" sz="2000" dirty="0">
                <a:ea typeface="楷体" pitchFamily="49" charset="-122"/>
              </a:rPr>
              <a:t> Tang 618 M-907M)</a:t>
            </a:r>
          </a:p>
          <a:p>
            <a:pPr>
              <a:buFontTx/>
              <a:buNone/>
            </a:pPr>
            <a:r>
              <a:rPr lang="zh-CN" altLang="en-US" sz="2000" dirty="0">
                <a:ea typeface="楷体" pitchFamily="49" charset="-122"/>
              </a:rPr>
              <a:t>宋 </a:t>
            </a:r>
            <a:r>
              <a:rPr lang="en-MY" altLang="zh-CN" sz="2000" dirty="0">
                <a:ea typeface="楷体" pitchFamily="49" charset="-122"/>
              </a:rPr>
              <a:t>(</a:t>
            </a:r>
            <a:r>
              <a:rPr lang="en-MY" altLang="zh-CN" sz="2000" dirty="0" err="1">
                <a:ea typeface="楷体" pitchFamily="49" charset="-122"/>
              </a:rPr>
              <a:t>Dinasti</a:t>
            </a:r>
            <a:r>
              <a:rPr lang="en-MY" altLang="zh-CN" sz="2000" dirty="0">
                <a:ea typeface="楷体" pitchFamily="49" charset="-122"/>
              </a:rPr>
              <a:t> Song, 960 M-1279M) </a:t>
            </a:r>
            <a:r>
              <a:rPr lang="zh-CN" altLang="en-US" sz="2000" dirty="0"/>
              <a:t>		</a:t>
            </a:r>
            <a:endParaRPr lang="en-MY" altLang="zh-CN" sz="2000" dirty="0"/>
          </a:p>
          <a:p>
            <a:pPr>
              <a:buFontTx/>
              <a:buNone/>
            </a:pPr>
            <a:r>
              <a:rPr lang="zh-CN" altLang="en-US" sz="2000" dirty="0">
                <a:ea typeface="楷体" pitchFamily="49" charset="-122"/>
              </a:rPr>
              <a:t>元 </a:t>
            </a:r>
            <a:r>
              <a:rPr lang="en-MY" altLang="zh-CN" sz="2000" dirty="0">
                <a:ea typeface="楷体" pitchFamily="49" charset="-122"/>
              </a:rPr>
              <a:t>(</a:t>
            </a:r>
            <a:r>
              <a:rPr lang="en-MY" altLang="zh-CN" sz="2000" dirty="0" err="1">
                <a:ea typeface="楷体" pitchFamily="49" charset="-122"/>
              </a:rPr>
              <a:t>Dinasti</a:t>
            </a:r>
            <a:r>
              <a:rPr lang="en-MY" altLang="zh-CN" sz="2000" dirty="0">
                <a:ea typeface="楷体" pitchFamily="49" charset="-122"/>
              </a:rPr>
              <a:t> Yuan 1271 M-1368) </a:t>
            </a:r>
          </a:p>
          <a:p>
            <a:pPr>
              <a:buFontTx/>
              <a:buNone/>
            </a:pPr>
            <a:r>
              <a:rPr lang="zh-CN" altLang="en-US" sz="2000" dirty="0">
                <a:ea typeface="楷体" pitchFamily="49" charset="-122"/>
              </a:rPr>
              <a:t>明 </a:t>
            </a:r>
            <a:r>
              <a:rPr lang="en-MY" altLang="zh-CN" sz="2000" dirty="0">
                <a:ea typeface="楷体" pitchFamily="49" charset="-122"/>
              </a:rPr>
              <a:t>(</a:t>
            </a:r>
            <a:r>
              <a:rPr lang="en-MY" altLang="zh-CN" sz="2000" dirty="0" err="1">
                <a:ea typeface="楷体" pitchFamily="49" charset="-122"/>
              </a:rPr>
              <a:t>Dinasti</a:t>
            </a:r>
            <a:r>
              <a:rPr lang="en-MY" altLang="zh-CN" sz="2000" dirty="0">
                <a:ea typeface="楷体" pitchFamily="49" charset="-122"/>
              </a:rPr>
              <a:t> </a:t>
            </a:r>
            <a:r>
              <a:rPr lang="en-US" altLang="zh-CN" sz="2000" dirty="0">
                <a:ea typeface="楷体" pitchFamily="49" charset="-122"/>
              </a:rPr>
              <a:t>Min 1368M-1644 M)</a:t>
            </a:r>
            <a:r>
              <a:rPr lang="en-MY" altLang="zh-CN" sz="2000" dirty="0">
                <a:ea typeface="楷体" pitchFamily="49" charset="-122"/>
              </a:rPr>
              <a:t> </a:t>
            </a:r>
            <a:r>
              <a:rPr lang="zh-CN" altLang="en-US" sz="2000" dirty="0">
                <a:ea typeface="楷体" pitchFamily="49" charset="-122"/>
              </a:rPr>
              <a:t>、</a:t>
            </a:r>
            <a:endParaRPr lang="en-MY" altLang="zh-CN" sz="2000" dirty="0">
              <a:ea typeface="楷体" pitchFamily="49" charset="-122"/>
            </a:endParaRPr>
          </a:p>
          <a:p>
            <a:pPr>
              <a:buFontTx/>
              <a:buNone/>
            </a:pPr>
            <a:r>
              <a:rPr lang="zh-CN" altLang="en-US" sz="2000" dirty="0">
                <a:ea typeface="楷体" pitchFamily="49" charset="-122"/>
              </a:rPr>
              <a:t>清 </a:t>
            </a:r>
            <a:r>
              <a:rPr lang="en-MY" altLang="zh-CN" sz="2000" dirty="0">
                <a:ea typeface="楷体" pitchFamily="49" charset="-122"/>
              </a:rPr>
              <a:t>(</a:t>
            </a:r>
            <a:r>
              <a:rPr lang="en-MY" altLang="zh-CN" sz="2000" dirty="0" err="1">
                <a:ea typeface="楷体" pitchFamily="49" charset="-122"/>
              </a:rPr>
              <a:t>Dinasti</a:t>
            </a:r>
            <a:r>
              <a:rPr lang="en-MY" altLang="zh-CN" sz="2000" dirty="0">
                <a:ea typeface="楷体" pitchFamily="49" charset="-122"/>
              </a:rPr>
              <a:t> Qing/Manchu, 1644M-1911M)</a:t>
            </a:r>
            <a:r>
              <a:rPr lang="zh-CN" altLang="en-US" sz="2000" dirty="0">
                <a:ea typeface="楷体" pitchFamily="49" charset="-122"/>
              </a:rPr>
              <a:t>   </a:t>
            </a:r>
          </a:p>
          <a:p>
            <a:endParaRPr lang="zh-CN" altLang="en-US" dirty="0"/>
          </a:p>
        </p:txBody>
      </p:sp>
    </p:spTree>
    <p:extLst>
      <p:ext uri="{BB962C8B-B14F-4D97-AF65-F5344CB8AC3E}">
        <p14:creationId xmlns:p14="http://schemas.microsoft.com/office/powerpoint/2010/main" val="1070525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B0AD9-800B-46D1-9249-EBBA0DCDB2A9}"/>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01CA4B4A-D00E-4DBF-BA35-F4E7F8F68757}"/>
              </a:ext>
            </a:extLst>
          </p:cNvPr>
          <p:cNvSpPr>
            <a:spLocks noGrp="1"/>
          </p:cNvSpPr>
          <p:nvPr>
            <p:ph idx="1"/>
          </p:nvPr>
        </p:nvSpPr>
        <p:spPr/>
        <p:txBody>
          <a:bodyPr/>
          <a:lstStyle/>
          <a:p>
            <a:endParaRPr lang="en-MY"/>
          </a:p>
        </p:txBody>
      </p:sp>
      <p:pic>
        <p:nvPicPr>
          <p:cNvPr id="7170" name="Picture 2" descr="Image result for 邓小平深圳南巡">
            <a:extLst>
              <a:ext uri="{FF2B5EF4-FFF2-40B4-BE49-F238E27FC236}">
                <a16:creationId xmlns:a16="http://schemas.microsoft.com/office/drawing/2014/main" id="{8FEF9D2A-D2FD-4819-9131-9FDE8ECCD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313" y="672107"/>
            <a:ext cx="7045187" cy="4638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228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FFB2-1832-4DDC-A0E1-7BC7BBE5A5AB}"/>
              </a:ext>
            </a:extLst>
          </p:cNvPr>
          <p:cNvSpPr>
            <a:spLocks noGrp="1"/>
          </p:cNvSpPr>
          <p:nvPr>
            <p:ph type="title"/>
          </p:nvPr>
        </p:nvSpPr>
        <p:spPr/>
        <p:txBody>
          <a:bodyPr/>
          <a:lstStyle/>
          <a:p>
            <a:endParaRPr lang="en-MY"/>
          </a:p>
        </p:txBody>
      </p:sp>
      <p:pic>
        <p:nvPicPr>
          <p:cNvPr id="8194" name="Picture 2" descr="Image result for 邓小平深圳南巡">
            <a:extLst>
              <a:ext uri="{FF2B5EF4-FFF2-40B4-BE49-F238E27FC236}">
                <a16:creationId xmlns:a16="http://schemas.microsoft.com/office/drawing/2014/main" id="{57A7006A-5473-4F1A-AA78-1CEE883B20E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1270000"/>
            <a:ext cx="10349571" cy="3773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829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le:World population percentage.png">
            <a:extLst>
              <a:ext uri="{FF2B5EF4-FFF2-40B4-BE49-F238E27FC236}">
                <a16:creationId xmlns:a16="http://schemas.microsoft.com/office/drawing/2014/main" id="{A4842701-5F34-4FAE-B6C6-E988AE4A83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522" y="185531"/>
            <a:ext cx="7073141" cy="6414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435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24AB6-A0D2-4BCF-965A-4963CCA43BFA}"/>
              </a:ext>
            </a:extLst>
          </p:cNvPr>
          <p:cNvSpPr/>
          <p:nvPr/>
        </p:nvSpPr>
        <p:spPr>
          <a:xfrm>
            <a:off x="2981739" y="458499"/>
            <a:ext cx="6109252" cy="6063198"/>
          </a:xfrm>
          <a:prstGeom prst="rect">
            <a:avLst/>
          </a:prstGeom>
        </p:spPr>
        <p:txBody>
          <a:bodyPr wrap="square">
            <a:spAutoFit/>
          </a:bodyPr>
          <a:lstStyle/>
          <a:p>
            <a:r>
              <a:rPr lang="en-US" altLang="zh-CN" sz="2800" dirty="0"/>
              <a:t>2016</a:t>
            </a:r>
            <a:r>
              <a:rPr lang="zh-CN" altLang="en-US" sz="2800" dirty="0"/>
              <a:t>全球国内生产总值</a:t>
            </a:r>
            <a:endParaRPr lang="en-MY" altLang="zh-CN" sz="2800" dirty="0"/>
          </a:p>
          <a:p>
            <a:endParaRPr lang="en-MY" altLang="zh-CN" sz="2000" dirty="0"/>
          </a:p>
          <a:p>
            <a:r>
              <a:rPr lang="en-MY" sz="2000" dirty="0"/>
              <a:t>Gross domestic product 2016 GDP</a:t>
            </a:r>
          </a:p>
          <a:p>
            <a:r>
              <a:rPr lang="en-MY" sz="2000" dirty="0"/>
              <a:t>(millions US dollars)</a:t>
            </a:r>
          </a:p>
          <a:p>
            <a:r>
              <a:rPr lang="en-MY" sz="2000" dirty="0"/>
              <a:t>1 United States 18,569,100</a:t>
            </a:r>
          </a:p>
          <a:p>
            <a:r>
              <a:rPr lang="en-MY" sz="2000" dirty="0"/>
              <a:t>2 China 11,199,145 </a:t>
            </a:r>
          </a:p>
          <a:p>
            <a:r>
              <a:rPr lang="en-MY" sz="2000" dirty="0"/>
              <a:t>3 Japan 4,939,384 </a:t>
            </a:r>
          </a:p>
          <a:p>
            <a:r>
              <a:rPr lang="en-MY" sz="2000" dirty="0"/>
              <a:t>4 Germany 3,466,757</a:t>
            </a:r>
          </a:p>
          <a:p>
            <a:r>
              <a:rPr lang="en-MY" sz="2000" dirty="0"/>
              <a:t>5 United Kingdom 2,618,886</a:t>
            </a:r>
          </a:p>
          <a:p>
            <a:r>
              <a:rPr lang="en-MY" sz="2000" dirty="0"/>
              <a:t>6 France 2,465,454 </a:t>
            </a:r>
          </a:p>
          <a:p>
            <a:r>
              <a:rPr lang="en-MY" sz="2000" dirty="0"/>
              <a:t>7 India 2,263,523</a:t>
            </a:r>
          </a:p>
          <a:p>
            <a:r>
              <a:rPr lang="en-MY" sz="2000" dirty="0"/>
              <a:t>8 Italy 1,849,970</a:t>
            </a:r>
          </a:p>
          <a:p>
            <a:r>
              <a:rPr lang="en-MY" sz="2000" dirty="0"/>
              <a:t>9 Brazil 1,796,187 </a:t>
            </a:r>
          </a:p>
          <a:p>
            <a:r>
              <a:rPr lang="en-MY" sz="2000" dirty="0"/>
              <a:t>10 Canada 1,529,760 </a:t>
            </a:r>
          </a:p>
          <a:p>
            <a:r>
              <a:rPr lang="en-MY" sz="2000" dirty="0"/>
              <a:t>11 Korea, Rep. 1,411,246</a:t>
            </a:r>
          </a:p>
          <a:p>
            <a:r>
              <a:rPr lang="en-MY" sz="2000" dirty="0"/>
              <a:t>12 Russian Federation 1,283,162 a</a:t>
            </a:r>
          </a:p>
          <a:p>
            <a:r>
              <a:rPr lang="en-MY" sz="2000" dirty="0"/>
              <a:t>13 Spain 1,232,088</a:t>
            </a:r>
          </a:p>
          <a:p>
            <a:r>
              <a:rPr lang="en-MY" sz="2000" dirty="0"/>
              <a:t>14 Australia 1,204,616 </a:t>
            </a:r>
          </a:p>
          <a:p>
            <a:r>
              <a:rPr lang="en-MY" sz="2000" dirty="0"/>
              <a:t>37 Malaysia 296,359</a:t>
            </a:r>
          </a:p>
        </p:txBody>
      </p:sp>
    </p:spTree>
    <p:extLst>
      <p:ext uri="{BB962C8B-B14F-4D97-AF65-F5344CB8AC3E}">
        <p14:creationId xmlns:p14="http://schemas.microsoft.com/office/powerpoint/2010/main" val="1547028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D13BF57D-958F-4EB4-AC8C-997F21278903}"/>
              </a:ext>
            </a:extLst>
          </p:cNvPr>
          <p:cNvSpPr>
            <a:spLocks noGrp="1" noChangeArrowheads="1"/>
          </p:cNvSpPr>
          <p:nvPr>
            <p:ph idx="1"/>
          </p:nvPr>
        </p:nvSpPr>
        <p:spPr>
          <a:xfrm>
            <a:off x="1162879" y="725556"/>
            <a:ext cx="7772400" cy="5486400"/>
          </a:xfrm>
        </p:spPr>
        <p:txBody>
          <a:bodyPr/>
          <a:lstStyle/>
          <a:p>
            <a:pPr algn="just"/>
            <a:r>
              <a:rPr lang="zh-CN" altLang="en-US" dirty="0">
                <a:ea typeface="楷体" pitchFamily="49" charset="-122"/>
              </a:rPr>
              <a:t>十 三 亿 人 口， 二 十 五 年 以 来 每 年 均 达 至 八 百 分 比 增 长。</a:t>
            </a:r>
            <a:endParaRPr lang="en-MY" altLang="zh-CN" dirty="0">
              <a:ea typeface="楷体" pitchFamily="49" charset="-122"/>
            </a:endParaRPr>
          </a:p>
          <a:p>
            <a:pPr algn="just"/>
            <a:r>
              <a:rPr lang="en-MY" altLang="zh-CN" dirty="0">
                <a:ea typeface="楷体" pitchFamily="49" charset="-122"/>
              </a:rPr>
              <a:t>1.3 </a:t>
            </a:r>
            <a:r>
              <a:rPr lang="en-MY" altLang="zh-CN" dirty="0" err="1">
                <a:ea typeface="楷体" pitchFamily="49" charset="-122"/>
              </a:rPr>
              <a:t>bilion</a:t>
            </a:r>
            <a:r>
              <a:rPr lang="en-MY" altLang="zh-CN" dirty="0">
                <a:ea typeface="楷体" pitchFamily="49" charset="-122"/>
              </a:rPr>
              <a:t> </a:t>
            </a:r>
            <a:r>
              <a:rPr lang="en-MY" altLang="zh-CN" dirty="0" err="1">
                <a:ea typeface="楷体" pitchFamily="49" charset="-122"/>
              </a:rPr>
              <a:t>penduduk</a:t>
            </a:r>
            <a:r>
              <a:rPr lang="en-MY" altLang="zh-CN" dirty="0">
                <a:ea typeface="楷体" pitchFamily="49" charset="-122"/>
              </a:rPr>
              <a:t> </a:t>
            </a:r>
            <a:r>
              <a:rPr lang="en-MY" altLang="zh-CN" dirty="0" err="1">
                <a:ea typeface="楷体" pitchFamily="49" charset="-122"/>
              </a:rPr>
              <a:t>mencapai</a:t>
            </a:r>
            <a:r>
              <a:rPr lang="en-MY" altLang="zh-CN" dirty="0">
                <a:ea typeface="楷体" pitchFamily="49" charset="-122"/>
              </a:rPr>
              <a:t> 8% </a:t>
            </a:r>
            <a:r>
              <a:rPr lang="en-MY" altLang="zh-CN" dirty="0" err="1">
                <a:ea typeface="楷体" pitchFamily="49" charset="-122"/>
              </a:rPr>
              <a:t>pertubuhan</a:t>
            </a:r>
            <a:r>
              <a:rPr lang="en-MY" altLang="zh-CN" dirty="0">
                <a:ea typeface="楷体" pitchFamily="49" charset="-122"/>
              </a:rPr>
              <a:t> </a:t>
            </a:r>
            <a:r>
              <a:rPr lang="en-MY" altLang="zh-CN" dirty="0" err="1">
                <a:ea typeface="楷体" pitchFamily="49" charset="-122"/>
              </a:rPr>
              <a:t>ekonomi</a:t>
            </a:r>
            <a:r>
              <a:rPr lang="en-MY" altLang="zh-CN" dirty="0">
                <a:ea typeface="楷体" pitchFamily="49" charset="-122"/>
              </a:rPr>
              <a:t> </a:t>
            </a:r>
            <a:r>
              <a:rPr lang="en-MY" altLang="zh-CN" dirty="0" err="1">
                <a:ea typeface="楷体" pitchFamily="49" charset="-122"/>
              </a:rPr>
              <a:t>untuk</a:t>
            </a:r>
            <a:r>
              <a:rPr lang="en-MY" altLang="zh-CN" dirty="0">
                <a:ea typeface="楷体" pitchFamily="49" charset="-122"/>
              </a:rPr>
              <a:t> </a:t>
            </a:r>
            <a:r>
              <a:rPr lang="en-MY" altLang="zh-CN" dirty="0" err="1">
                <a:ea typeface="楷体" pitchFamily="49" charset="-122"/>
              </a:rPr>
              <a:t>jangka</a:t>
            </a:r>
            <a:r>
              <a:rPr lang="en-MY" altLang="zh-CN" dirty="0">
                <a:ea typeface="楷体" pitchFamily="49" charset="-122"/>
              </a:rPr>
              <a:t> masa 25 </a:t>
            </a:r>
            <a:r>
              <a:rPr lang="en-MY" altLang="zh-CN" dirty="0" err="1">
                <a:ea typeface="楷体" pitchFamily="49" charset="-122"/>
              </a:rPr>
              <a:t>tahum</a:t>
            </a:r>
            <a:r>
              <a:rPr lang="en-MY" altLang="zh-CN" dirty="0">
                <a:ea typeface="楷体" pitchFamily="49" charset="-122"/>
              </a:rPr>
              <a:t> </a:t>
            </a:r>
            <a:r>
              <a:rPr lang="en-MY" altLang="zh-CN" dirty="0" err="1">
                <a:ea typeface="楷体" pitchFamily="49" charset="-122"/>
              </a:rPr>
              <a:t>semenjak</a:t>
            </a:r>
            <a:r>
              <a:rPr lang="en-MY" altLang="zh-CN" dirty="0">
                <a:ea typeface="楷体" pitchFamily="49" charset="-122"/>
              </a:rPr>
              <a:t> 1978.</a:t>
            </a:r>
            <a:endParaRPr lang="zh-CN" altLang="en-US" dirty="0"/>
          </a:p>
          <a:p>
            <a:pPr algn="just"/>
            <a:endParaRPr lang="zh-CN" altLang="en-US" dirty="0"/>
          </a:p>
          <a:p>
            <a:pPr algn="just"/>
            <a:r>
              <a:rPr lang="zh-CN" altLang="en-US" dirty="0">
                <a:ea typeface="楷体" pitchFamily="49" charset="-122"/>
              </a:rPr>
              <a:t> </a:t>
            </a:r>
            <a:r>
              <a:rPr lang="en-MY" altLang="zh-CN" dirty="0">
                <a:ea typeface="楷体" pitchFamily="49" charset="-122"/>
              </a:rPr>
              <a:t>18.5</a:t>
            </a:r>
            <a:r>
              <a:rPr lang="zh-CN" altLang="en-US" dirty="0">
                <a:ea typeface="楷体" pitchFamily="49" charset="-122"/>
              </a:rPr>
              <a:t> 百 分 比 的 世 界 人 口，  占 世 界 全 年 总 产 约 五 个 百 分 比。( 中 国)</a:t>
            </a:r>
            <a:endParaRPr lang="en-MY" altLang="zh-CN" dirty="0">
              <a:ea typeface="楷体" pitchFamily="49" charset="-122"/>
            </a:endParaRPr>
          </a:p>
          <a:p>
            <a:pPr marL="0" indent="0" algn="just">
              <a:buNone/>
            </a:pPr>
            <a:r>
              <a:rPr lang="en-MY" altLang="zh-CN" dirty="0" err="1">
                <a:ea typeface="楷体" pitchFamily="49" charset="-122"/>
              </a:rPr>
              <a:t>Hakikat</a:t>
            </a:r>
            <a:r>
              <a:rPr lang="en-MY" altLang="zh-CN" dirty="0">
                <a:ea typeface="楷体" pitchFamily="49" charset="-122"/>
              </a:rPr>
              <a:t> </a:t>
            </a:r>
            <a:r>
              <a:rPr lang="en-MY" altLang="zh-CN" dirty="0" err="1">
                <a:ea typeface="楷体" pitchFamily="49" charset="-122"/>
              </a:rPr>
              <a:t>terkini</a:t>
            </a:r>
            <a:r>
              <a:rPr lang="en-MY" altLang="zh-CN" dirty="0">
                <a:ea typeface="楷体" pitchFamily="49" charset="-122"/>
              </a:rPr>
              <a:t>: 18.5 % </a:t>
            </a:r>
            <a:r>
              <a:rPr lang="en-MY" altLang="zh-CN" dirty="0" err="1">
                <a:ea typeface="楷体" pitchFamily="49" charset="-122"/>
              </a:rPr>
              <a:t>jumlah</a:t>
            </a:r>
            <a:r>
              <a:rPr lang="en-MY" altLang="zh-CN" dirty="0">
                <a:ea typeface="楷体" pitchFamily="49" charset="-122"/>
              </a:rPr>
              <a:t> </a:t>
            </a:r>
            <a:r>
              <a:rPr lang="en-MY" altLang="zh-CN" dirty="0" err="1">
                <a:ea typeface="楷体" pitchFamily="49" charset="-122"/>
              </a:rPr>
              <a:t>penduduk</a:t>
            </a:r>
            <a:r>
              <a:rPr lang="en-MY" altLang="zh-CN" dirty="0">
                <a:ea typeface="楷体" pitchFamily="49" charset="-122"/>
              </a:rPr>
              <a:t> dunia </a:t>
            </a:r>
            <a:r>
              <a:rPr lang="en-MY" altLang="zh-CN" dirty="0" err="1">
                <a:ea typeface="楷体" pitchFamily="49" charset="-122"/>
              </a:rPr>
              <a:t>menghasilkan</a:t>
            </a:r>
            <a:r>
              <a:rPr lang="en-MY" altLang="zh-CN" dirty="0">
                <a:ea typeface="楷体" pitchFamily="49" charset="-122"/>
              </a:rPr>
              <a:t> 5% </a:t>
            </a:r>
            <a:r>
              <a:rPr lang="en-MY" altLang="zh-CN" dirty="0" err="1">
                <a:ea typeface="楷体" pitchFamily="49" charset="-122"/>
              </a:rPr>
              <a:t>jumlah</a:t>
            </a:r>
            <a:r>
              <a:rPr lang="en-MY" altLang="zh-CN" dirty="0">
                <a:ea typeface="楷体" pitchFamily="49" charset="-122"/>
              </a:rPr>
              <a:t> </a:t>
            </a:r>
            <a:r>
              <a:rPr lang="en-MY" altLang="zh-CN" dirty="0" err="1">
                <a:ea typeface="楷体" pitchFamily="49" charset="-122"/>
              </a:rPr>
              <a:t>hasil</a:t>
            </a:r>
            <a:r>
              <a:rPr lang="en-MY" altLang="zh-CN" dirty="0">
                <a:ea typeface="楷体" pitchFamily="49" charset="-122"/>
              </a:rPr>
              <a:t> dunia</a:t>
            </a:r>
            <a:endParaRPr lang="zh-CN" altLang="en-US" dirty="0">
              <a:ea typeface="楷体" pitchFamily="49" charset="-122"/>
            </a:endParaRPr>
          </a:p>
          <a:p>
            <a:pPr algn="just"/>
            <a:endParaRPr lang="zh-CN" altLang="en-US" dirty="0">
              <a:ea typeface="楷体" pitchFamily="49" charset="-122"/>
            </a:endParaRPr>
          </a:p>
          <a:p>
            <a:pPr algn="just"/>
            <a:r>
              <a:rPr lang="zh-CN" altLang="en-US" dirty="0">
                <a:ea typeface="楷体" pitchFamily="49" charset="-122"/>
              </a:rPr>
              <a:t> </a:t>
            </a:r>
            <a:r>
              <a:rPr lang="en-MY" altLang="zh-CN" dirty="0">
                <a:ea typeface="楷体" pitchFamily="49" charset="-122"/>
              </a:rPr>
              <a:t>4</a:t>
            </a:r>
            <a:r>
              <a:rPr lang="zh-CN" altLang="en-US" dirty="0">
                <a:ea typeface="楷体" pitchFamily="49" charset="-122"/>
              </a:rPr>
              <a:t> 百 分 比 的 世 界 人 口，  占 世 界 全 年 总 产 约 </a:t>
            </a:r>
            <a:r>
              <a:rPr lang="en-MY" altLang="zh-CN" dirty="0">
                <a:ea typeface="楷体" pitchFamily="49" charset="-122"/>
              </a:rPr>
              <a:t>20</a:t>
            </a:r>
            <a:r>
              <a:rPr lang="zh-CN" altLang="en-US" dirty="0">
                <a:ea typeface="楷体" pitchFamily="49" charset="-122"/>
              </a:rPr>
              <a:t>个 百 分 比。( 美 国)</a:t>
            </a:r>
          </a:p>
          <a:p>
            <a:pPr marL="0" indent="0" algn="just">
              <a:buNone/>
            </a:pPr>
            <a:r>
              <a:rPr lang="en-MY" altLang="zh-CN" dirty="0" err="1">
                <a:ea typeface="楷体" pitchFamily="49" charset="-122"/>
              </a:rPr>
              <a:t>Hakikat</a:t>
            </a:r>
            <a:r>
              <a:rPr lang="en-MY" altLang="zh-CN" dirty="0">
                <a:ea typeface="楷体" pitchFamily="49" charset="-122"/>
              </a:rPr>
              <a:t> </a:t>
            </a:r>
            <a:r>
              <a:rPr lang="en-MY" altLang="zh-CN" dirty="0" err="1">
                <a:ea typeface="楷体" pitchFamily="49" charset="-122"/>
              </a:rPr>
              <a:t>terkini</a:t>
            </a:r>
            <a:r>
              <a:rPr lang="en-MY" altLang="zh-CN" dirty="0">
                <a:ea typeface="楷体" pitchFamily="49" charset="-122"/>
              </a:rPr>
              <a:t>: 4 % </a:t>
            </a:r>
            <a:r>
              <a:rPr lang="en-MY" altLang="zh-CN" dirty="0" err="1">
                <a:ea typeface="楷体" pitchFamily="49" charset="-122"/>
              </a:rPr>
              <a:t>jumlah</a:t>
            </a:r>
            <a:r>
              <a:rPr lang="en-MY" altLang="zh-CN" dirty="0">
                <a:ea typeface="楷体" pitchFamily="49" charset="-122"/>
              </a:rPr>
              <a:t> </a:t>
            </a:r>
            <a:r>
              <a:rPr lang="en-MY" altLang="zh-CN" dirty="0" err="1">
                <a:ea typeface="楷体" pitchFamily="49" charset="-122"/>
              </a:rPr>
              <a:t>penduduk</a:t>
            </a:r>
            <a:r>
              <a:rPr lang="en-MY" altLang="zh-CN" dirty="0">
                <a:ea typeface="楷体" pitchFamily="49" charset="-122"/>
              </a:rPr>
              <a:t> dunia </a:t>
            </a:r>
            <a:r>
              <a:rPr lang="en-MY" altLang="zh-CN" dirty="0" err="1">
                <a:ea typeface="楷体" pitchFamily="49" charset="-122"/>
              </a:rPr>
              <a:t>menghasilkan</a:t>
            </a:r>
            <a:r>
              <a:rPr lang="en-MY" altLang="zh-CN" dirty="0">
                <a:ea typeface="楷体" pitchFamily="49" charset="-122"/>
              </a:rPr>
              <a:t> 20% </a:t>
            </a:r>
            <a:r>
              <a:rPr lang="en-MY" altLang="zh-CN" dirty="0" err="1">
                <a:ea typeface="楷体" pitchFamily="49" charset="-122"/>
              </a:rPr>
              <a:t>jumlah</a:t>
            </a:r>
            <a:r>
              <a:rPr lang="en-MY" altLang="zh-CN" dirty="0">
                <a:ea typeface="楷体" pitchFamily="49" charset="-122"/>
              </a:rPr>
              <a:t> </a:t>
            </a:r>
            <a:r>
              <a:rPr lang="en-MY" altLang="zh-CN" dirty="0" err="1">
                <a:ea typeface="楷体" pitchFamily="49" charset="-122"/>
              </a:rPr>
              <a:t>hasil</a:t>
            </a:r>
            <a:r>
              <a:rPr lang="en-MY" altLang="zh-CN" dirty="0">
                <a:ea typeface="楷体" pitchFamily="49" charset="-122"/>
              </a:rPr>
              <a:t> dunia</a:t>
            </a:r>
            <a:endParaRPr lang="zh-CN" altLang="en-US" dirty="0">
              <a:ea typeface="楷体" pitchFamily="49" charset="-122"/>
            </a:endParaRPr>
          </a:p>
          <a:p>
            <a:pPr algn="just"/>
            <a:endParaRPr lang="zh-CN" altLang="en-US" dirty="0"/>
          </a:p>
        </p:txBody>
      </p:sp>
    </p:spTree>
    <p:extLst>
      <p:ext uri="{BB962C8B-B14F-4D97-AF65-F5344CB8AC3E}">
        <p14:creationId xmlns:p14="http://schemas.microsoft.com/office/powerpoint/2010/main" val="3763006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972583C-A37F-434C-BA9E-991077B41C9F}"/>
              </a:ext>
            </a:extLst>
          </p:cNvPr>
          <p:cNvSpPr>
            <a:spLocks noGrp="1" noChangeArrowheads="1"/>
          </p:cNvSpPr>
          <p:nvPr>
            <p:ph type="title"/>
          </p:nvPr>
        </p:nvSpPr>
        <p:spPr/>
        <p:txBody>
          <a:bodyPr/>
          <a:lstStyle/>
          <a:p>
            <a:endParaRPr lang="zh-CN" altLang="en-US"/>
          </a:p>
        </p:txBody>
      </p:sp>
      <p:sp>
        <p:nvSpPr>
          <p:cNvPr id="17411" name="Rectangle 3">
            <a:extLst>
              <a:ext uri="{FF2B5EF4-FFF2-40B4-BE49-F238E27FC236}">
                <a16:creationId xmlns:a16="http://schemas.microsoft.com/office/drawing/2014/main" id="{4B16E92E-DDD0-49BF-AFFF-E258D3E5F2FE}"/>
              </a:ext>
            </a:extLst>
          </p:cNvPr>
          <p:cNvSpPr>
            <a:spLocks noGrp="1" noChangeArrowheads="1"/>
          </p:cNvSpPr>
          <p:nvPr>
            <p:ph idx="1"/>
          </p:nvPr>
        </p:nvSpPr>
        <p:spPr/>
        <p:txBody>
          <a:bodyPr/>
          <a:lstStyle/>
          <a:p>
            <a:r>
              <a:rPr lang="zh-CN" altLang="en-US" dirty="0">
                <a:ea typeface="楷体" pitchFamily="49" charset="-122"/>
              </a:rPr>
              <a:t>2006 年， 最 大 外 汇 储 备 国。</a:t>
            </a:r>
            <a:endParaRPr lang="en-MY" altLang="zh-CN" dirty="0">
              <a:ea typeface="楷体" pitchFamily="49" charset="-122"/>
            </a:endParaRPr>
          </a:p>
          <a:p>
            <a:pPr marL="0" indent="0">
              <a:buNone/>
            </a:pPr>
            <a:r>
              <a:rPr lang="en-MY" altLang="zh-CN" dirty="0">
                <a:ea typeface="楷体" pitchFamily="49" charset="-122"/>
              </a:rPr>
              <a:t>2006 </a:t>
            </a:r>
            <a:r>
              <a:rPr lang="en-MY" altLang="zh-CN" dirty="0" err="1">
                <a:ea typeface="楷体" pitchFamily="49" charset="-122"/>
              </a:rPr>
              <a:t>muncul</a:t>
            </a:r>
            <a:r>
              <a:rPr lang="en-MY" altLang="zh-CN" dirty="0">
                <a:ea typeface="楷体" pitchFamily="49" charset="-122"/>
              </a:rPr>
              <a:t> </a:t>
            </a:r>
            <a:r>
              <a:rPr lang="en-MY" altLang="zh-CN" dirty="0" err="1">
                <a:ea typeface="楷体" pitchFamily="49" charset="-122"/>
              </a:rPr>
              <a:t>sebgai</a:t>
            </a:r>
            <a:r>
              <a:rPr lang="en-MY" altLang="zh-CN" dirty="0">
                <a:ea typeface="楷体" pitchFamily="49" charset="-122"/>
              </a:rPr>
              <a:t> </a:t>
            </a:r>
            <a:r>
              <a:rPr lang="en-MY" altLang="zh-CN" dirty="0" err="1">
                <a:ea typeface="楷体" pitchFamily="49" charset="-122"/>
              </a:rPr>
              <a:t>negara</a:t>
            </a:r>
            <a:r>
              <a:rPr lang="en-MY" altLang="zh-CN" dirty="0">
                <a:ea typeface="楷体" pitchFamily="49" charset="-122"/>
              </a:rPr>
              <a:t> yang </a:t>
            </a:r>
            <a:r>
              <a:rPr lang="en-MY" altLang="zh-CN" dirty="0" err="1">
                <a:ea typeface="楷体" pitchFamily="49" charset="-122"/>
              </a:rPr>
              <a:t>mempunyai</a:t>
            </a:r>
            <a:r>
              <a:rPr lang="en-MY" altLang="zh-CN" dirty="0">
                <a:ea typeface="楷体" pitchFamily="49" charset="-122"/>
              </a:rPr>
              <a:t> </a:t>
            </a:r>
            <a:r>
              <a:rPr lang="en-MY" altLang="zh-CN" dirty="0" err="1">
                <a:ea typeface="楷体" pitchFamily="49" charset="-122"/>
              </a:rPr>
              <a:t>simpanan</a:t>
            </a:r>
            <a:r>
              <a:rPr lang="en-MY" altLang="zh-CN" dirty="0">
                <a:ea typeface="楷体" pitchFamily="49" charset="-122"/>
              </a:rPr>
              <a:t> dana </a:t>
            </a:r>
            <a:r>
              <a:rPr lang="en-MY" altLang="zh-CN" dirty="0" err="1">
                <a:ea typeface="楷体" pitchFamily="49" charset="-122"/>
              </a:rPr>
              <a:t>mata</a:t>
            </a:r>
            <a:r>
              <a:rPr lang="en-MY" altLang="zh-CN" dirty="0">
                <a:ea typeface="楷体" pitchFamily="49" charset="-122"/>
              </a:rPr>
              <a:t> </a:t>
            </a:r>
            <a:r>
              <a:rPr lang="en-MY" altLang="zh-CN" dirty="0" err="1">
                <a:ea typeface="楷体" pitchFamily="49" charset="-122"/>
              </a:rPr>
              <a:t>wang</a:t>
            </a:r>
            <a:r>
              <a:rPr lang="en-MY" altLang="zh-CN" dirty="0">
                <a:ea typeface="楷体" pitchFamily="49" charset="-122"/>
              </a:rPr>
              <a:t> </a:t>
            </a:r>
            <a:r>
              <a:rPr lang="en-MY" altLang="zh-CN" dirty="0" err="1">
                <a:ea typeface="楷体" pitchFamily="49" charset="-122"/>
              </a:rPr>
              <a:t>asing</a:t>
            </a:r>
            <a:r>
              <a:rPr lang="en-MY" altLang="zh-CN" dirty="0">
                <a:ea typeface="楷体" pitchFamily="49" charset="-122"/>
              </a:rPr>
              <a:t> yang </a:t>
            </a:r>
            <a:r>
              <a:rPr lang="en-MY" altLang="zh-CN" dirty="0" err="1">
                <a:ea typeface="楷体" pitchFamily="49" charset="-122"/>
              </a:rPr>
              <a:t>pertama</a:t>
            </a:r>
            <a:endParaRPr lang="zh-CN" altLang="en-US" dirty="0"/>
          </a:p>
          <a:p>
            <a:pPr algn="just"/>
            <a:endParaRPr lang="en-MY" altLang="zh-CN" dirty="0">
              <a:ea typeface="楷体" pitchFamily="49" charset="-122"/>
            </a:endParaRPr>
          </a:p>
          <a:p>
            <a:r>
              <a:rPr lang="zh-CN" altLang="en-US" dirty="0">
                <a:ea typeface="楷体" pitchFamily="49" charset="-122"/>
              </a:rPr>
              <a:t>20</a:t>
            </a:r>
            <a:r>
              <a:rPr lang="en-US" altLang="zh-CN" dirty="0">
                <a:ea typeface="楷体" pitchFamily="49" charset="-122"/>
              </a:rPr>
              <a:t>11</a:t>
            </a:r>
            <a:r>
              <a:rPr lang="zh-CN" altLang="en-US" dirty="0">
                <a:ea typeface="楷体" pitchFamily="49" charset="-122"/>
              </a:rPr>
              <a:t> 年， 崛 起 成 为 世 界 第 二 大 经 济 体， 仅 次 于 美 国。</a:t>
            </a:r>
            <a:endParaRPr lang="en-MY" altLang="zh-CN" dirty="0">
              <a:ea typeface="楷体" pitchFamily="49" charset="-122"/>
            </a:endParaRPr>
          </a:p>
          <a:p>
            <a:pPr marL="0" indent="0">
              <a:buNone/>
            </a:pPr>
            <a:r>
              <a:rPr lang="en-MY" altLang="zh-CN" dirty="0"/>
              <a:t> 2011 </a:t>
            </a:r>
            <a:r>
              <a:rPr lang="en-MY" altLang="zh-CN" dirty="0" err="1"/>
              <a:t>muncul</a:t>
            </a:r>
            <a:r>
              <a:rPr lang="en-MY" altLang="zh-CN" dirty="0"/>
              <a:t> </a:t>
            </a:r>
            <a:r>
              <a:rPr lang="en-MY" altLang="zh-CN" dirty="0" err="1"/>
              <a:t>sebagai</a:t>
            </a:r>
            <a:r>
              <a:rPr lang="en-MY" altLang="zh-CN" dirty="0"/>
              <a:t> </a:t>
            </a:r>
            <a:r>
              <a:rPr lang="en-MY" altLang="zh-CN" dirty="0" err="1"/>
              <a:t>ekonomi</a:t>
            </a:r>
            <a:r>
              <a:rPr lang="en-MY" altLang="zh-CN" dirty="0"/>
              <a:t> </a:t>
            </a:r>
            <a:r>
              <a:rPr lang="en-MY" altLang="zh-CN" dirty="0" err="1"/>
              <a:t>kedua</a:t>
            </a:r>
            <a:r>
              <a:rPr lang="en-MY" altLang="zh-CN" dirty="0"/>
              <a:t> dunia</a:t>
            </a:r>
          </a:p>
          <a:p>
            <a:pPr marL="0" indent="0">
              <a:buNone/>
            </a:pPr>
            <a:endParaRPr lang="zh-CN" altLang="en-US" dirty="0"/>
          </a:p>
          <a:p>
            <a:pPr>
              <a:buFontTx/>
              <a:buNone/>
            </a:pPr>
            <a:endParaRPr lang="zh-CN" altLang="en-US" dirty="0"/>
          </a:p>
        </p:txBody>
      </p:sp>
    </p:spTree>
    <p:extLst>
      <p:ext uri="{BB962C8B-B14F-4D97-AF65-F5344CB8AC3E}">
        <p14:creationId xmlns:p14="http://schemas.microsoft.com/office/powerpoint/2010/main" val="381525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CAB85759-9E4E-4D2D-A8DB-F0401308D683}"/>
              </a:ext>
            </a:extLst>
          </p:cNvPr>
          <p:cNvSpPr>
            <a:spLocks noGrp="1" noChangeArrowheads="1"/>
          </p:cNvSpPr>
          <p:nvPr>
            <p:ph idx="1"/>
          </p:nvPr>
        </p:nvSpPr>
        <p:spPr>
          <a:xfrm>
            <a:off x="821635" y="609600"/>
            <a:ext cx="9160565" cy="5562600"/>
          </a:xfrm>
        </p:spPr>
        <p:txBody>
          <a:bodyPr/>
          <a:lstStyle/>
          <a:p>
            <a:pPr>
              <a:lnSpc>
                <a:spcPct val="90000"/>
              </a:lnSpc>
            </a:pPr>
            <a:r>
              <a:rPr lang="zh-CN" altLang="en-US" dirty="0">
                <a:ea typeface="楷体" pitchFamily="49" charset="-122"/>
              </a:rPr>
              <a:t>2003 年， 吸 引 最 多 外 资 投 资 额 的 国 家， 二 十 年 以 来 共 吸 引 约 五 千 五 百 亿 美 元 的 投 资 额。</a:t>
            </a:r>
            <a:endParaRPr lang="en-MY" altLang="zh-CN" dirty="0">
              <a:ea typeface="楷体" pitchFamily="49" charset="-122"/>
            </a:endParaRPr>
          </a:p>
          <a:p>
            <a:pPr marL="0" indent="0">
              <a:lnSpc>
                <a:spcPct val="90000"/>
              </a:lnSpc>
              <a:buNone/>
            </a:pPr>
            <a:r>
              <a:rPr lang="en-MY" altLang="zh-CN" dirty="0">
                <a:ea typeface="楷体" pitchFamily="49" charset="-122"/>
              </a:rPr>
              <a:t>2003 </a:t>
            </a:r>
            <a:r>
              <a:rPr lang="en-MY" altLang="zh-CN" dirty="0" err="1">
                <a:ea typeface="楷体" pitchFamily="49" charset="-122"/>
              </a:rPr>
              <a:t>muncul</a:t>
            </a:r>
            <a:r>
              <a:rPr lang="en-MY" altLang="zh-CN" dirty="0">
                <a:ea typeface="楷体" pitchFamily="49" charset="-122"/>
              </a:rPr>
              <a:t> </a:t>
            </a:r>
            <a:r>
              <a:rPr lang="en-MY" altLang="zh-CN" dirty="0" err="1">
                <a:ea typeface="楷体" pitchFamily="49" charset="-122"/>
              </a:rPr>
              <a:t>sebagai</a:t>
            </a:r>
            <a:r>
              <a:rPr lang="en-MY" altLang="zh-CN" dirty="0">
                <a:ea typeface="楷体" pitchFamily="49" charset="-122"/>
              </a:rPr>
              <a:t> </a:t>
            </a:r>
            <a:r>
              <a:rPr lang="en-MY" altLang="zh-CN" dirty="0" err="1">
                <a:ea typeface="楷体" pitchFamily="49" charset="-122"/>
              </a:rPr>
              <a:t>negara</a:t>
            </a:r>
            <a:r>
              <a:rPr lang="en-MY" altLang="zh-CN" dirty="0">
                <a:ea typeface="楷体" pitchFamily="49" charset="-122"/>
              </a:rPr>
              <a:t> yang </a:t>
            </a:r>
            <a:r>
              <a:rPr lang="en-MY" altLang="zh-CN" dirty="0" err="1">
                <a:ea typeface="楷体" pitchFamily="49" charset="-122"/>
              </a:rPr>
              <a:t>menarik</a:t>
            </a:r>
            <a:r>
              <a:rPr lang="en-MY" altLang="zh-CN" dirty="0">
                <a:ea typeface="楷体" pitchFamily="49" charset="-122"/>
              </a:rPr>
              <a:t> paling </a:t>
            </a:r>
            <a:r>
              <a:rPr lang="en-MY" altLang="zh-CN" dirty="0" err="1">
                <a:ea typeface="楷体" pitchFamily="49" charset="-122"/>
              </a:rPr>
              <a:t>ramai</a:t>
            </a:r>
            <a:r>
              <a:rPr lang="en-MY" altLang="zh-CN" dirty="0">
                <a:ea typeface="楷体" pitchFamily="49" charset="-122"/>
              </a:rPr>
              <a:t> </a:t>
            </a:r>
            <a:r>
              <a:rPr lang="en-MY" altLang="zh-CN" dirty="0" err="1">
                <a:ea typeface="楷体" pitchFamily="49" charset="-122"/>
              </a:rPr>
              <a:t>pelaburan</a:t>
            </a:r>
            <a:r>
              <a:rPr lang="en-MY" altLang="zh-CN" dirty="0">
                <a:ea typeface="楷体" pitchFamily="49" charset="-122"/>
              </a:rPr>
              <a:t> </a:t>
            </a:r>
            <a:r>
              <a:rPr lang="en-MY" altLang="zh-CN" dirty="0" err="1">
                <a:ea typeface="楷体" pitchFamily="49" charset="-122"/>
              </a:rPr>
              <a:t>asing</a:t>
            </a:r>
            <a:endParaRPr lang="en-MY" altLang="zh-CN" dirty="0">
              <a:ea typeface="楷体" pitchFamily="49" charset="-122"/>
            </a:endParaRPr>
          </a:p>
          <a:p>
            <a:pPr marL="0" indent="0">
              <a:lnSpc>
                <a:spcPct val="90000"/>
              </a:lnSpc>
              <a:buNone/>
            </a:pPr>
            <a:r>
              <a:rPr lang="en-MY" altLang="zh-CN" dirty="0" err="1">
                <a:ea typeface="楷体" pitchFamily="49" charset="-122"/>
              </a:rPr>
              <a:t>Menarik</a:t>
            </a:r>
            <a:r>
              <a:rPr lang="en-MY" altLang="zh-CN" dirty="0">
                <a:ea typeface="楷体" pitchFamily="49" charset="-122"/>
              </a:rPr>
              <a:t> </a:t>
            </a:r>
            <a:r>
              <a:rPr lang="en-MY" altLang="zh-CN" dirty="0" err="1">
                <a:ea typeface="楷体" pitchFamily="49" charset="-122"/>
              </a:rPr>
              <a:t>lebih</a:t>
            </a:r>
            <a:r>
              <a:rPr lang="en-MY" altLang="zh-CN" dirty="0">
                <a:ea typeface="楷体" pitchFamily="49" charset="-122"/>
              </a:rPr>
              <a:t> </a:t>
            </a:r>
            <a:r>
              <a:rPr lang="en-MY" altLang="zh-CN" dirty="0" err="1">
                <a:ea typeface="楷体" pitchFamily="49" charset="-122"/>
              </a:rPr>
              <a:t>kurang</a:t>
            </a:r>
            <a:r>
              <a:rPr lang="en-MY" altLang="zh-CN" dirty="0">
                <a:ea typeface="楷体" pitchFamily="49" charset="-122"/>
              </a:rPr>
              <a:t> </a:t>
            </a:r>
            <a:r>
              <a:rPr lang="it-IT" altLang="zh-CN" dirty="0">
                <a:ea typeface="楷体" pitchFamily="49" charset="-122"/>
              </a:rPr>
              <a:t>Lima ratus lima puluh bilion dolar pelaburan asing dalam jangka masa 20 tahun.</a:t>
            </a:r>
            <a:endParaRPr lang="zh-CN" altLang="en-US" dirty="0"/>
          </a:p>
          <a:p>
            <a:pPr>
              <a:lnSpc>
                <a:spcPct val="90000"/>
              </a:lnSpc>
            </a:pPr>
            <a:endParaRPr lang="zh-CN" altLang="en-US" dirty="0"/>
          </a:p>
          <a:p>
            <a:pPr>
              <a:lnSpc>
                <a:spcPct val="90000"/>
              </a:lnSpc>
            </a:pPr>
            <a:r>
              <a:rPr lang="zh-CN" altLang="en-US" dirty="0">
                <a:ea typeface="楷体" pitchFamily="49" charset="-122"/>
              </a:rPr>
              <a:t> 目 前， 中 国 已 经 成 为 名 副 其 实 的“ 世 界 工 厂”： 每 年 生 产 全 球 七 十 个 百 份 点 的 玩 具、 自 行 车、 六 十 百 分 点 的 数 码 相 机 及 五 十 个 百 分 点 的 手 提 计 算 机 (电 脑)……</a:t>
            </a:r>
            <a:endParaRPr lang="en-MY" altLang="zh-CN" dirty="0">
              <a:ea typeface="楷体" pitchFamily="49" charset="-122"/>
            </a:endParaRPr>
          </a:p>
          <a:p>
            <a:pPr>
              <a:lnSpc>
                <a:spcPct val="90000"/>
              </a:lnSpc>
            </a:pPr>
            <a:endParaRPr lang="en-MY" altLang="zh-CN" dirty="0">
              <a:ea typeface="楷体" pitchFamily="49" charset="-122"/>
            </a:endParaRPr>
          </a:p>
          <a:p>
            <a:pPr marL="0" indent="0" algn="just">
              <a:lnSpc>
                <a:spcPct val="90000"/>
              </a:lnSpc>
              <a:buNone/>
            </a:pPr>
            <a:r>
              <a:rPr lang="en-MY" altLang="zh-CN" dirty="0" err="1">
                <a:ea typeface="楷体" pitchFamily="49" charset="-122"/>
              </a:rPr>
              <a:t>Kini</a:t>
            </a:r>
            <a:r>
              <a:rPr lang="en-MY" altLang="zh-CN" dirty="0">
                <a:ea typeface="楷体" pitchFamily="49" charset="-122"/>
              </a:rPr>
              <a:t>, China </a:t>
            </a:r>
            <a:r>
              <a:rPr lang="en-MY" altLang="zh-CN" dirty="0" err="1">
                <a:ea typeface="楷体" pitchFamily="49" charset="-122"/>
              </a:rPr>
              <a:t>telah</a:t>
            </a:r>
            <a:r>
              <a:rPr lang="en-MY" altLang="zh-CN" dirty="0">
                <a:ea typeface="楷体" pitchFamily="49" charset="-122"/>
              </a:rPr>
              <a:t> </a:t>
            </a:r>
            <a:r>
              <a:rPr lang="en-MY" altLang="zh-CN" dirty="0" err="1">
                <a:ea typeface="楷体" pitchFamily="49" charset="-122"/>
              </a:rPr>
              <a:t>digelar</a:t>
            </a:r>
            <a:r>
              <a:rPr lang="en-MY" altLang="zh-CN" dirty="0">
                <a:ea typeface="楷体" pitchFamily="49" charset="-122"/>
              </a:rPr>
              <a:t> </a:t>
            </a:r>
            <a:r>
              <a:rPr lang="en-MY" altLang="zh-CN" dirty="0" err="1">
                <a:ea typeface="楷体" pitchFamily="49" charset="-122"/>
              </a:rPr>
              <a:t>sebagai</a:t>
            </a:r>
            <a:r>
              <a:rPr lang="en-MY" altLang="zh-CN" dirty="0">
                <a:ea typeface="楷体" pitchFamily="49" charset="-122"/>
              </a:rPr>
              <a:t> “</a:t>
            </a:r>
            <a:r>
              <a:rPr lang="en-MY" altLang="zh-CN" dirty="0" err="1">
                <a:ea typeface="楷体" pitchFamily="49" charset="-122"/>
              </a:rPr>
              <a:t>Kilang</a:t>
            </a:r>
            <a:r>
              <a:rPr lang="en-MY" altLang="zh-CN" dirty="0">
                <a:ea typeface="楷体" pitchFamily="49" charset="-122"/>
              </a:rPr>
              <a:t> Dunia”, </a:t>
            </a:r>
            <a:r>
              <a:rPr lang="en-MY" altLang="zh-CN" dirty="0" err="1">
                <a:ea typeface="楷体" pitchFamily="49" charset="-122"/>
              </a:rPr>
              <a:t>mengeluarkan</a:t>
            </a:r>
            <a:r>
              <a:rPr lang="en-MY" altLang="zh-CN" dirty="0">
                <a:ea typeface="楷体" pitchFamily="49" charset="-122"/>
              </a:rPr>
              <a:t> 70% </a:t>
            </a:r>
            <a:r>
              <a:rPr lang="en-MY" altLang="zh-CN" dirty="0" err="1">
                <a:ea typeface="楷体" pitchFamily="49" charset="-122"/>
              </a:rPr>
              <a:t>alat</a:t>
            </a:r>
            <a:r>
              <a:rPr lang="en-MY" altLang="zh-CN" dirty="0">
                <a:ea typeface="楷体" pitchFamily="49" charset="-122"/>
              </a:rPr>
              <a:t> </a:t>
            </a:r>
            <a:r>
              <a:rPr lang="en-MY" altLang="zh-CN" dirty="0" err="1">
                <a:ea typeface="楷体" pitchFamily="49" charset="-122"/>
              </a:rPr>
              <a:t>permainan</a:t>
            </a:r>
            <a:r>
              <a:rPr lang="en-MY" altLang="zh-CN" dirty="0">
                <a:ea typeface="楷体" pitchFamily="49" charset="-122"/>
              </a:rPr>
              <a:t> dunia, </a:t>
            </a:r>
            <a:r>
              <a:rPr lang="en-MY" altLang="zh-CN" dirty="0" err="1">
                <a:ea typeface="楷体" pitchFamily="49" charset="-122"/>
              </a:rPr>
              <a:t>basikal</a:t>
            </a:r>
            <a:r>
              <a:rPr lang="en-MY" altLang="zh-CN" dirty="0">
                <a:ea typeface="楷体" pitchFamily="49" charset="-122"/>
              </a:rPr>
              <a:t>; 60% digital </a:t>
            </a:r>
            <a:r>
              <a:rPr lang="en-MY" altLang="zh-CN" dirty="0" err="1">
                <a:ea typeface="楷体" pitchFamily="49" charset="-122"/>
              </a:rPr>
              <a:t>kamera</a:t>
            </a:r>
            <a:r>
              <a:rPr lang="en-MY" altLang="zh-CN" dirty="0">
                <a:ea typeface="楷体" pitchFamily="49" charset="-122"/>
              </a:rPr>
              <a:t> </a:t>
            </a:r>
            <a:r>
              <a:rPr lang="en-MY" altLang="zh-CN" dirty="0" err="1">
                <a:ea typeface="楷体" pitchFamily="49" charset="-122"/>
              </a:rPr>
              <a:t>dan</a:t>
            </a:r>
            <a:r>
              <a:rPr lang="en-MY" altLang="zh-CN" dirty="0">
                <a:ea typeface="楷体" pitchFamily="49" charset="-122"/>
              </a:rPr>
              <a:t> 50% </a:t>
            </a:r>
            <a:r>
              <a:rPr lang="en-MY" altLang="zh-CN" dirty="0" err="1">
                <a:ea typeface="楷体" pitchFamily="49" charset="-122"/>
              </a:rPr>
              <a:t>komputer</a:t>
            </a:r>
            <a:endParaRPr lang="zh-CN" altLang="en-US" dirty="0"/>
          </a:p>
          <a:p>
            <a:pPr>
              <a:lnSpc>
                <a:spcPct val="90000"/>
              </a:lnSpc>
            </a:pPr>
            <a:endParaRPr lang="zh-CN" altLang="en-US" dirty="0"/>
          </a:p>
        </p:txBody>
      </p:sp>
    </p:spTree>
    <p:extLst>
      <p:ext uri="{BB962C8B-B14F-4D97-AF65-F5344CB8AC3E}">
        <p14:creationId xmlns:p14="http://schemas.microsoft.com/office/powerpoint/2010/main" val="3993914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7779-BD01-4A59-9F0B-009512F16363}"/>
              </a:ext>
            </a:extLst>
          </p:cNvPr>
          <p:cNvSpPr>
            <a:spLocks noGrp="1"/>
          </p:cNvSpPr>
          <p:nvPr>
            <p:ph type="title"/>
          </p:nvPr>
        </p:nvSpPr>
        <p:spPr/>
        <p:txBody>
          <a:bodyPr/>
          <a:lstStyle/>
          <a:p>
            <a:endParaRPr lang="en-MY"/>
          </a:p>
        </p:txBody>
      </p:sp>
      <p:pic>
        <p:nvPicPr>
          <p:cNvPr id="9218" name="Picture 2" descr="Image result for 中国工业">
            <a:extLst>
              <a:ext uri="{FF2B5EF4-FFF2-40B4-BE49-F238E27FC236}">
                <a16:creationId xmlns:a16="http://schemas.microsoft.com/office/drawing/2014/main" id="{326151C8-91A4-474A-9DD5-B1CA951D33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19761" y="1419833"/>
            <a:ext cx="5666667" cy="366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280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DD1A2-10F4-4DC8-B69C-F7203AC57C2A}"/>
              </a:ext>
            </a:extLst>
          </p:cNvPr>
          <p:cNvSpPr>
            <a:spLocks noGrp="1"/>
          </p:cNvSpPr>
          <p:nvPr>
            <p:ph type="title"/>
          </p:nvPr>
        </p:nvSpPr>
        <p:spPr/>
        <p:txBody>
          <a:bodyPr/>
          <a:lstStyle/>
          <a:p>
            <a:endParaRPr lang="en-MY"/>
          </a:p>
        </p:txBody>
      </p:sp>
      <p:pic>
        <p:nvPicPr>
          <p:cNvPr id="10244" name="Picture 4" descr="Image result for 中国工业">
            <a:extLst>
              <a:ext uri="{FF2B5EF4-FFF2-40B4-BE49-F238E27FC236}">
                <a16:creationId xmlns:a16="http://schemas.microsoft.com/office/drawing/2014/main" id="{C880937F-78F7-42B0-B85A-DF15571756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3778" y="1457739"/>
            <a:ext cx="6144482" cy="457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230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629F1F7-7401-41D3-8979-4A2DE863CBF6}"/>
              </a:ext>
            </a:extLst>
          </p:cNvPr>
          <p:cNvSpPr>
            <a:spLocks noGrp="1" noChangeArrowheads="1"/>
          </p:cNvSpPr>
          <p:nvPr>
            <p:ph type="title"/>
          </p:nvPr>
        </p:nvSpPr>
        <p:spPr/>
        <p:txBody>
          <a:bodyPr/>
          <a:lstStyle/>
          <a:p>
            <a:endParaRPr lang="zh-CN" altLang="en-US"/>
          </a:p>
        </p:txBody>
      </p:sp>
      <p:sp>
        <p:nvSpPr>
          <p:cNvPr id="19459" name="Rectangle 3">
            <a:extLst>
              <a:ext uri="{FF2B5EF4-FFF2-40B4-BE49-F238E27FC236}">
                <a16:creationId xmlns:a16="http://schemas.microsoft.com/office/drawing/2014/main" id="{888670C9-97FA-4ED2-AA70-ED32B7447FA8}"/>
              </a:ext>
            </a:extLst>
          </p:cNvPr>
          <p:cNvSpPr>
            <a:spLocks noGrp="1" noChangeArrowheads="1"/>
          </p:cNvSpPr>
          <p:nvPr>
            <p:ph idx="1"/>
          </p:nvPr>
        </p:nvSpPr>
        <p:spPr/>
        <p:txBody>
          <a:bodyPr/>
          <a:lstStyle/>
          <a:p>
            <a:r>
              <a:rPr lang="zh-CN" altLang="en-US" dirty="0">
                <a:ea typeface="楷体" pitchFamily="49" charset="-122"/>
              </a:rPr>
              <a:t>2008 年 奥 运 会 </a:t>
            </a:r>
            <a:r>
              <a:rPr lang="en-MY" altLang="zh-CN" dirty="0" err="1">
                <a:ea typeface="楷体" pitchFamily="49" charset="-122"/>
              </a:rPr>
              <a:t>Penganjuran</a:t>
            </a:r>
            <a:r>
              <a:rPr lang="en-MY" altLang="zh-CN" dirty="0">
                <a:ea typeface="楷体" pitchFamily="49" charset="-122"/>
              </a:rPr>
              <a:t> </a:t>
            </a:r>
            <a:r>
              <a:rPr lang="en-MY" altLang="zh-CN" dirty="0" err="1">
                <a:ea typeface="楷体" pitchFamily="49" charset="-122"/>
              </a:rPr>
              <a:t>Olimpik</a:t>
            </a:r>
            <a:r>
              <a:rPr lang="en-MY" altLang="zh-CN" dirty="0">
                <a:ea typeface="楷体" pitchFamily="49" charset="-122"/>
              </a:rPr>
              <a:t> 2008</a:t>
            </a:r>
            <a:endParaRPr lang="zh-CN" altLang="en-US" dirty="0">
              <a:ea typeface="楷体" pitchFamily="49" charset="-122"/>
            </a:endParaRPr>
          </a:p>
          <a:p>
            <a:endParaRPr lang="zh-CN" altLang="en-US" dirty="0">
              <a:ea typeface="楷体" pitchFamily="49" charset="-122"/>
            </a:endParaRPr>
          </a:p>
          <a:p>
            <a:r>
              <a:rPr lang="zh-CN" altLang="en-US" dirty="0">
                <a:ea typeface="楷体" pitchFamily="49" charset="-122"/>
              </a:rPr>
              <a:t>2010 年 世 界 博 览 会。</a:t>
            </a:r>
            <a:r>
              <a:rPr lang="en-MY" altLang="zh-CN" dirty="0" err="1">
                <a:ea typeface="楷体" pitchFamily="49" charset="-122"/>
              </a:rPr>
              <a:t>Pengajuran</a:t>
            </a:r>
            <a:r>
              <a:rPr lang="en-MY" altLang="zh-CN" dirty="0">
                <a:ea typeface="楷体" pitchFamily="49" charset="-122"/>
              </a:rPr>
              <a:t> Expo Dunia Shanghai 2010</a:t>
            </a:r>
            <a:endParaRPr lang="zh-CN" altLang="en-US" dirty="0"/>
          </a:p>
          <a:p>
            <a:endParaRPr lang="zh-CN" altLang="en-US" dirty="0"/>
          </a:p>
        </p:txBody>
      </p:sp>
    </p:spTree>
    <p:extLst>
      <p:ext uri="{BB962C8B-B14F-4D97-AF65-F5344CB8AC3E}">
        <p14:creationId xmlns:p14="http://schemas.microsoft.com/office/powerpoint/2010/main" val="3482944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A370DBB-D060-4E84-ADA5-C313BFD557FE}"/>
              </a:ext>
            </a:extLst>
          </p:cNvPr>
          <p:cNvSpPr>
            <a:spLocks noGrp="1" noChangeArrowheads="1"/>
          </p:cNvSpPr>
          <p:nvPr>
            <p:ph type="title"/>
          </p:nvPr>
        </p:nvSpPr>
        <p:spPr/>
        <p:txBody>
          <a:bodyPr/>
          <a:lstStyle/>
          <a:p>
            <a:pPr algn="l"/>
            <a:r>
              <a:rPr lang="zh-CN" altLang="en-US">
                <a:ea typeface="楷体" pitchFamily="49" charset="-122"/>
              </a:rPr>
              <a:t>近 代 史：</a:t>
            </a:r>
          </a:p>
        </p:txBody>
      </p:sp>
      <p:sp>
        <p:nvSpPr>
          <p:cNvPr id="5123" name="Rectangle 3">
            <a:extLst>
              <a:ext uri="{FF2B5EF4-FFF2-40B4-BE49-F238E27FC236}">
                <a16:creationId xmlns:a16="http://schemas.microsoft.com/office/drawing/2014/main" id="{AD9B4294-5C18-4C3D-AEAE-2458DEF987A0}"/>
              </a:ext>
            </a:extLst>
          </p:cNvPr>
          <p:cNvSpPr>
            <a:spLocks noGrp="1" noChangeArrowheads="1"/>
          </p:cNvSpPr>
          <p:nvPr>
            <p:ph idx="1"/>
          </p:nvPr>
        </p:nvSpPr>
        <p:spPr/>
        <p:txBody>
          <a:bodyPr/>
          <a:lstStyle/>
          <a:p>
            <a:pPr>
              <a:buFontTx/>
              <a:buNone/>
            </a:pPr>
            <a:r>
              <a:rPr lang="zh-CN" altLang="en-US" dirty="0">
                <a:ea typeface="楷体" pitchFamily="49" charset="-122"/>
              </a:rPr>
              <a:t>	</a:t>
            </a:r>
          </a:p>
          <a:p>
            <a:r>
              <a:rPr lang="zh-CN" altLang="en-US" dirty="0">
                <a:ea typeface="楷体" pitchFamily="49" charset="-122"/>
              </a:rPr>
              <a:t>鸦 片 战 争 </a:t>
            </a:r>
            <a:r>
              <a:rPr lang="en-MY" altLang="zh-CN" dirty="0" err="1">
                <a:ea typeface="楷体" pitchFamily="49" charset="-122"/>
              </a:rPr>
              <a:t>Perang</a:t>
            </a:r>
            <a:r>
              <a:rPr lang="en-MY" altLang="zh-CN" dirty="0">
                <a:ea typeface="楷体" pitchFamily="49" charset="-122"/>
              </a:rPr>
              <a:t> </a:t>
            </a:r>
            <a:r>
              <a:rPr lang="en-MY" altLang="zh-CN" dirty="0" err="1">
                <a:ea typeface="楷体" pitchFamily="49" charset="-122"/>
              </a:rPr>
              <a:t>Candu</a:t>
            </a:r>
            <a:endParaRPr lang="zh-CN" altLang="en-US" dirty="0">
              <a:ea typeface="楷体" pitchFamily="49" charset="-122"/>
            </a:endParaRPr>
          </a:p>
          <a:p>
            <a:r>
              <a:rPr lang="zh-CN" altLang="en-US" dirty="0">
                <a:ea typeface="楷体" pitchFamily="49" charset="-122"/>
              </a:rPr>
              <a:t>辛 亥 革 命 </a:t>
            </a:r>
            <a:r>
              <a:rPr lang="en-MY" altLang="zh-CN" dirty="0" err="1">
                <a:ea typeface="楷体" pitchFamily="49" charset="-122"/>
              </a:rPr>
              <a:t>Revolusi</a:t>
            </a:r>
            <a:r>
              <a:rPr lang="en-MY" altLang="zh-CN" dirty="0">
                <a:ea typeface="楷体" pitchFamily="49" charset="-122"/>
              </a:rPr>
              <a:t> 1911 </a:t>
            </a:r>
            <a:r>
              <a:rPr lang="en-MY" altLang="zh-CN" dirty="0" err="1">
                <a:ea typeface="楷体" pitchFamily="49" charset="-122"/>
              </a:rPr>
              <a:t>oleh</a:t>
            </a:r>
            <a:r>
              <a:rPr lang="en-MY" altLang="zh-CN" dirty="0">
                <a:ea typeface="楷体" pitchFamily="49" charset="-122"/>
              </a:rPr>
              <a:t> Sun </a:t>
            </a:r>
            <a:r>
              <a:rPr lang="en-MY" altLang="zh-CN" dirty="0" err="1">
                <a:ea typeface="楷体" pitchFamily="49" charset="-122"/>
              </a:rPr>
              <a:t>Yat</a:t>
            </a:r>
            <a:r>
              <a:rPr lang="en-MY" altLang="zh-CN" dirty="0">
                <a:ea typeface="楷体" pitchFamily="49" charset="-122"/>
              </a:rPr>
              <a:t> Sen</a:t>
            </a:r>
            <a:r>
              <a:rPr lang="zh-CN" altLang="en-US" dirty="0">
                <a:ea typeface="楷体" pitchFamily="49" charset="-122"/>
              </a:rPr>
              <a:t> ( 1911 年10 月10 日)、</a:t>
            </a:r>
            <a:endParaRPr lang="zh-CN" altLang="en-US" dirty="0"/>
          </a:p>
          <a:p>
            <a:r>
              <a:rPr lang="zh-CN" altLang="en-US" dirty="0">
                <a:ea typeface="楷体" pitchFamily="49" charset="-122"/>
              </a:rPr>
              <a:t>中 华 民 国 </a:t>
            </a:r>
            <a:r>
              <a:rPr lang="en-MY" altLang="zh-CN" dirty="0">
                <a:ea typeface="楷体" pitchFamily="49" charset="-122"/>
              </a:rPr>
              <a:t>Zaman </a:t>
            </a:r>
            <a:r>
              <a:rPr lang="en-MY" altLang="zh-CN" dirty="0" err="1">
                <a:ea typeface="楷体" pitchFamily="49" charset="-122"/>
              </a:rPr>
              <a:t>Nasionalis</a:t>
            </a:r>
            <a:r>
              <a:rPr lang="zh-CN" altLang="en-US" dirty="0">
                <a:ea typeface="楷体" pitchFamily="49" charset="-122"/>
              </a:rPr>
              <a:t> (1912-1949)、 </a:t>
            </a:r>
          </a:p>
          <a:p>
            <a:r>
              <a:rPr lang="zh-CN" altLang="en-US" dirty="0">
                <a:ea typeface="楷体" pitchFamily="49" charset="-122"/>
              </a:rPr>
              <a:t>国 共 战 争 </a:t>
            </a:r>
            <a:r>
              <a:rPr lang="en-MY" altLang="zh-CN" dirty="0" err="1">
                <a:ea typeface="楷体" pitchFamily="49" charset="-122"/>
              </a:rPr>
              <a:t>Peperangan</a:t>
            </a:r>
            <a:r>
              <a:rPr lang="en-MY" altLang="zh-CN" dirty="0">
                <a:ea typeface="楷体" pitchFamily="49" charset="-122"/>
              </a:rPr>
              <a:t> </a:t>
            </a:r>
            <a:r>
              <a:rPr lang="en-MY" altLang="zh-CN" dirty="0" err="1">
                <a:ea typeface="楷体" pitchFamily="49" charset="-122"/>
              </a:rPr>
              <a:t>Nasionalis-Komunis</a:t>
            </a:r>
            <a:r>
              <a:rPr lang="zh-CN" altLang="en-US" dirty="0">
                <a:ea typeface="楷体" pitchFamily="49" charset="-122"/>
              </a:rPr>
              <a:t>、 抗 日 战 争 </a:t>
            </a:r>
            <a:r>
              <a:rPr lang="en-MY" altLang="zh-CN" dirty="0" err="1">
                <a:ea typeface="楷体" pitchFamily="49" charset="-122"/>
              </a:rPr>
              <a:t>Perang</a:t>
            </a:r>
            <a:r>
              <a:rPr lang="en-MY" altLang="zh-CN" dirty="0">
                <a:ea typeface="楷体" pitchFamily="49" charset="-122"/>
              </a:rPr>
              <a:t> Anti-Japan</a:t>
            </a:r>
            <a:endParaRPr lang="zh-CN" altLang="en-US" dirty="0"/>
          </a:p>
          <a:p>
            <a:r>
              <a:rPr lang="zh-CN" altLang="en-US" dirty="0">
                <a:ea typeface="楷体" pitchFamily="49" charset="-122"/>
              </a:rPr>
              <a:t> 中 华 人 民 共 和 国 ( 1949 年10 月1 日)</a:t>
            </a:r>
            <a:r>
              <a:rPr lang="en-MY" altLang="zh-CN" dirty="0">
                <a:ea typeface="楷体" pitchFamily="49" charset="-122"/>
              </a:rPr>
              <a:t>China </a:t>
            </a:r>
            <a:r>
              <a:rPr lang="en-MY" altLang="zh-CN" dirty="0" err="1">
                <a:ea typeface="楷体" pitchFamily="49" charset="-122"/>
              </a:rPr>
              <a:t>Baru-Sekarang</a:t>
            </a:r>
            <a:endParaRPr lang="zh-CN" altLang="en-US" dirty="0">
              <a:ea typeface="楷体" pitchFamily="49" charset="-122"/>
            </a:endParaRPr>
          </a:p>
          <a:p>
            <a:endParaRPr lang="zh-CN" altLang="en-US" dirty="0"/>
          </a:p>
        </p:txBody>
      </p:sp>
    </p:spTree>
    <p:extLst>
      <p:ext uri="{BB962C8B-B14F-4D97-AF65-F5344CB8AC3E}">
        <p14:creationId xmlns:p14="http://schemas.microsoft.com/office/powerpoint/2010/main" val="2900660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59361-4ADF-46BD-861C-C4FC2BAEE67E}"/>
              </a:ext>
            </a:extLst>
          </p:cNvPr>
          <p:cNvSpPr>
            <a:spLocks noGrp="1"/>
          </p:cNvSpPr>
          <p:nvPr>
            <p:ph type="title"/>
          </p:nvPr>
        </p:nvSpPr>
        <p:spPr>
          <a:xfrm>
            <a:off x="-2970988" y="755374"/>
            <a:ext cx="12072711" cy="1320800"/>
          </a:xfrm>
        </p:spPr>
        <p:txBody>
          <a:bodyPr/>
          <a:lstStyle/>
          <a:p>
            <a:endParaRPr lang="en-MY" dirty="0"/>
          </a:p>
        </p:txBody>
      </p:sp>
      <p:sp>
        <p:nvSpPr>
          <p:cNvPr id="3" name="Content Placeholder 2">
            <a:extLst>
              <a:ext uri="{FF2B5EF4-FFF2-40B4-BE49-F238E27FC236}">
                <a16:creationId xmlns:a16="http://schemas.microsoft.com/office/drawing/2014/main" id="{87E9C25B-9E88-42FB-A8A4-ED89A0B173F0}"/>
              </a:ext>
            </a:extLst>
          </p:cNvPr>
          <p:cNvSpPr>
            <a:spLocks noGrp="1"/>
          </p:cNvSpPr>
          <p:nvPr>
            <p:ph idx="1"/>
          </p:nvPr>
        </p:nvSpPr>
        <p:spPr>
          <a:xfrm>
            <a:off x="677334" y="1610437"/>
            <a:ext cx="8596668" cy="4430926"/>
          </a:xfrm>
        </p:spPr>
        <p:txBody>
          <a:bodyPr/>
          <a:lstStyle/>
          <a:p>
            <a:endParaRPr lang="en-MY"/>
          </a:p>
        </p:txBody>
      </p:sp>
      <p:pic>
        <p:nvPicPr>
          <p:cNvPr id="11266" name="Picture 2" descr="Image result for 北京奥运会">
            <a:extLst>
              <a:ext uri="{FF2B5EF4-FFF2-40B4-BE49-F238E27FC236}">
                <a16:creationId xmlns:a16="http://schemas.microsoft.com/office/drawing/2014/main" id="{4370296D-CFE9-40A2-9666-E7FF9E1AB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765" y="1788837"/>
            <a:ext cx="6688206"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228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1AD4-9036-45B3-BFB6-7A1476B7B8D7}"/>
              </a:ext>
            </a:extLst>
          </p:cNvPr>
          <p:cNvSpPr>
            <a:spLocks noGrp="1"/>
          </p:cNvSpPr>
          <p:nvPr>
            <p:ph type="title"/>
          </p:nvPr>
        </p:nvSpPr>
        <p:spPr/>
        <p:txBody>
          <a:bodyPr/>
          <a:lstStyle/>
          <a:p>
            <a:endParaRPr lang="en-MY" dirty="0"/>
          </a:p>
        </p:txBody>
      </p:sp>
      <p:pic>
        <p:nvPicPr>
          <p:cNvPr id="12292" name="Picture 4" descr="Image result for 北京奥运会">
            <a:extLst>
              <a:ext uri="{FF2B5EF4-FFF2-40B4-BE49-F238E27FC236}">
                <a16:creationId xmlns:a16="http://schemas.microsoft.com/office/drawing/2014/main" id="{1A96367B-38FB-46F0-A5BF-EF171D8E1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413" y="327167"/>
            <a:ext cx="5327667" cy="3206466"/>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mage result for 北京奥运会">
            <a:extLst>
              <a:ext uri="{FF2B5EF4-FFF2-40B4-BE49-F238E27FC236}">
                <a16:creationId xmlns:a16="http://schemas.microsoft.com/office/drawing/2014/main" id="{26F17122-C117-4698-B96D-F93B6AC456A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27080" y="3172419"/>
            <a:ext cx="4762500"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620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43A8-B74F-46FC-A82E-9897BB8583A1}"/>
              </a:ext>
            </a:extLst>
          </p:cNvPr>
          <p:cNvSpPr>
            <a:spLocks noGrp="1"/>
          </p:cNvSpPr>
          <p:nvPr>
            <p:ph type="title"/>
          </p:nvPr>
        </p:nvSpPr>
        <p:spPr/>
        <p:txBody>
          <a:bodyPr/>
          <a:lstStyle/>
          <a:p>
            <a:endParaRPr lang="en-MY" dirty="0"/>
          </a:p>
        </p:txBody>
      </p:sp>
      <p:pic>
        <p:nvPicPr>
          <p:cNvPr id="13314" name="Picture 2" descr="Image result for 世博开幕式">
            <a:extLst>
              <a:ext uri="{FF2B5EF4-FFF2-40B4-BE49-F238E27FC236}">
                <a16:creationId xmlns:a16="http://schemas.microsoft.com/office/drawing/2014/main" id="{7F057CCE-9D69-499D-8F27-D6EE71463D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96934" y="1245704"/>
            <a:ext cx="7153875" cy="4756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586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4330F8-1A51-4720-80AB-23E55504AC59}"/>
              </a:ext>
            </a:extLst>
          </p:cNvPr>
          <p:cNvSpPr>
            <a:spLocks noGrp="1" noChangeArrowheads="1"/>
          </p:cNvSpPr>
          <p:nvPr>
            <p:ph type="title"/>
          </p:nvPr>
        </p:nvSpPr>
        <p:spPr/>
        <p:txBody>
          <a:bodyPr/>
          <a:lstStyle/>
          <a:p>
            <a:r>
              <a:rPr lang="en-MY" altLang="zh-CN" dirty="0" err="1"/>
              <a:t>Evolusi</a:t>
            </a:r>
            <a:r>
              <a:rPr lang="en-MY" altLang="zh-CN" dirty="0"/>
              <a:t> Bahasa Mandarin</a:t>
            </a:r>
            <a:br>
              <a:rPr lang="en-MY" altLang="zh-CN" dirty="0"/>
            </a:br>
            <a:r>
              <a:rPr lang="en-MY" altLang="zh-CN" dirty="0"/>
              <a:t>Dari </a:t>
            </a:r>
            <a:r>
              <a:rPr lang="en-MY" altLang="zh-CN" dirty="0" err="1"/>
              <a:t>Klasik</a:t>
            </a:r>
            <a:r>
              <a:rPr lang="en-MY" altLang="zh-CN" dirty="0"/>
              <a:t> </a:t>
            </a:r>
            <a:r>
              <a:rPr lang="en-MY" altLang="zh-CN" dirty="0" err="1"/>
              <a:t>ke</a:t>
            </a:r>
            <a:r>
              <a:rPr lang="en-MY" altLang="zh-CN" dirty="0"/>
              <a:t> </a:t>
            </a:r>
            <a:r>
              <a:rPr lang="en-MY" altLang="zh-CN" dirty="0" err="1"/>
              <a:t>Moden</a:t>
            </a:r>
            <a:endParaRPr lang="zh-CN" altLang="en-US" dirty="0"/>
          </a:p>
        </p:txBody>
      </p:sp>
      <p:sp>
        <p:nvSpPr>
          <p:cNvPr id="23555" name="Rectangle 3">
            <a:extLst>
              <a:ext uri="{FF2B5EF4-FFF2-40B4-BE49-F238E27FC236}">
                <a16:creationId xmlns:a16="http://schemas.microsoft.com/office/drawing/2014/main" id="{14DE81C5-687C-4364-884F-29525FCFEEFC}"/>
              </a:ext>
            </a:extLst>
          </p:cNvPr>
          <p:cNvSpPr>
            <a:spLocks noGrp="1" noChangeArrowheads="1"/>
          </p:cNvSpPr>
          <p:nvPr>
            <p:ph idx="1"/>
          </p:nvPr>
        </p:nvSpPr>
        <p:spPr>
          <a:xfrm>
            <a:off x="677334" y="2306363"/>
            <a:ext cx="8596668" cy="3880773"/>
          </a:xfrm>
        </p:spPr>
        <p:txBody>
          <a:bodyPr/>
          <a:lstStyle/>
          <a:p>
            <a:r>
              <a:rPr lang="zh-CN" altLang="en-US" dirty="0">
                <a:ea typeface="楷体" pitchFamily="49" charset="-122"/>
              </a:rPr>
              <a:t>汉 字 的 形 成：</a:t>
            </a:r>
            <a:r>
              <a:rPr lang="en-MY" altLang="zh-CN" dirty="0" err="1">
                <a:ea typeface="楷体" pitchFamily="49" charset="-122"/>
              </a:rPr>
              <a:t>Asal</a:t>
            </a:r>
            <a:r>
              <a:rPr lang="en-MY" altLang="zh-CN" dirty="0">
                <a:ea typeface="楷体" pitchFamily="49" charset="-122"/>
              </a:rPr>
              <a:t> </a:t>
            </a:r>
            <a:r>
              <a:rPr lang="en-MY" altLang="zh-CN" dirty="0" err="1">
                <a:ea typeface="楷体" pitchFamily="49" charset="-122"/>
              </a:rPr>
              <a:t>Usul</a:t>
            </a:r>
            <a:r>
              <a:rPr lang="en-MY" altLang="zh-CN" dirty="0">
                <a:ea typeface="楷体" pitchFamily="49" charset="-122"/>
              </a:rPr>
              <a:t> Bhs Mandarin</a:t>
            </a:r>
            <a:endParaRPr lang="zh-CN" altLang="en-US" dirty="0">
              <a:ea typeface="楷体" pitchFamily="49" charset="-122"/>
            </a:endParaRPr>
          </a:p>
          <a:p>
            <a:pPr>
              <a:buFontTx/>
              <a:buNone/>
            </a:pPr>
            <a:endParaRPr lang="zh-CN" altLang="en-US" dirty="0"/>
          </a:p>
          <a:p>
            <a:r>
              <a:rPr lang="zh-CN" altLang="en-US" dirty="0">
                <a:ea typeface="楷体" pitchFamily="49" charset="-122"/>
              </a:rPr>
              <a:t>汉 字 为 表 义 文 字 ( 符 号 无 音)， 最 初 在 西 安 仰 韶 文 化 中 出 现 。</a:t>
            </a:r>
            <a:endParaRPr lang="en-MY" altLang="zh-CN" dirty="0">
              <a:ea typeface="楷体" pitchFamily="49" charset="-122"/>
            </a:endParaRPr>
          </a:p>
          <a:p>
            <a:r>
              <a:rPr lang="en-MY" altLang="zh-CN" dirty="0">
                <a:ea typeface="楷体" pitchFamily="49" charset="-122"/>
              </a:rPr>
              <a:t>Bahasa </a:t>
            </a:r>
            <a:r>
              <a:rPr lang="en-MY" altLang="zh-CN" dirty="0" err="1">
                <a:ea typeface="楷体" pitchFamily="49" charset="-122"/>
              </a:rPr>
              <a:t>Pitograf</a:t>
            </a:r>
            <a:r>
              <a:rPr lang="en-MY" altLang="zh-CN" dirty="0">
                <a:ea typeface="楷体" pitchFamily="49" charset="-122"/>
              </a:rPr>
              <a:t> yang </a:t>
            </a:r>
            <a:r>
              <a:rPr lang="en-MY" altLang="zh-CN" dirty="0" err="1">
                <a:ea typeface="楷体" pitchFamily="49" charset="-122"/>
              </a:rPr>
              <a:t>menggunakan</a:t>
            </a:r>
            <a:r>
              <a:rPr lang="en-MY" altLang="zh-CN" dirty="0">
                <a:ea typeface="楷体" pitchFamily="49" charset="-122"/>
              </a:rPr>
              <a:t> symbol, </a:t>
            </a:r>
            <a:r>
              <a:rPr lang="en-MY" altLang="zh-CN" dirty="0" err="1">
                <a:ea typeface="楷体" pitchFamily="49" charset="-122"/>
              </a:rPr>
              <a:t>mula-mula</a:t>
            </a:r>
            <a:r>
              <a:rPr lang="en-MY" altLang="zh-CN" dirty="0">
                <a:ea typeface="楷体" pitchFamily="49" charset="-122"/>
              </a:rPr>
              <a:t> </a:t>
            </a:r>
            <a:r>
              <a:rPr lang="en-MY" altLang="zh-CN" dirty="0" err="1">
                <a:ea typeface="楷体" pitchFamily="49" charset="-122"/>
              </a:rPr>
              <a:t>wujud</a:t>
            </a:r>
            <a:r>
              <a:rPr lang="en-MY" altLang="zh-CN" dirty="0">
                <a:ea typeface="楷体" pitchFamily="49" charset="-122"/>
              </a:rPr>
              <a:t> di Xi’an</a:t>
            </a:r>
            <a:endParaRPr lang="zh-CN" altLang="en-US" dirty="0">
              <a:ea typeface="楷体" pitchFamily="49" charset="-122"/>
            </a:endParaRPr>
          </a:p>
          <a:p>
            <a:pPr>
              <a:buFontTx/>
              <a:buNone/>
            </a:pPr>
            <a:endParaRPr lang="zh-CN" altLang="en-US" dirty="0"/>
          </a:p>
          <a:p>
            <a:r>
              <a:rPr lang="zh-CN" altLang="en-US" dirty="0">
                <a:ea typeface="楷体" pitchFamily="49" charset="-122"/>
              </a:rPr>
              <a:t>最 早 的 文 字 为 卜 辞， 为 巫 术 及 祭 拜 目 的。</a:t>
            </a:r>
            <a:endParaRPr lang="en-MY" altLang="zh-CN" dirty="0">
              <a:ea typeface="楷体" pitchFamily="49" charset="-122"/>
            </a:endParaRPr>
          </a:p>
          <a:p>
            <a:r>
              <a:rPr lang="en-MY" altLang="zh-CN" dirty="0" err="1">
                <a:ea typeface="楷体" pitchFamily="49" charset="-122"/>
              </a:rPr>
              <a:t>Tujuan</a:t>
            </a:r>
            <a:r>
              <a:rPr lang="en-MY" altLang="zh-CN" dirty="0">
                <a:ea typeface="楷体" pitchFamily="49" charset="-122"/>
              </a:rPr>
              <a:t> </a:t>
            </a:r>
            <a:r>
              <a:rPr lang="en-MY" altLang="zh-CN" dirty="0" err="1">
                <a:ea typeface="楷体" pitchFamily="49" charset="-122"/>
              </a:rPr>
              <a:t>asalnya</a:t>
            </a:r>
            <a:r>
              <a:rPr lang="en-MY" altLang="zh-CN" dirty="0">
                <a:ea typeface="楷体" pitchFamily="49" charset="-122"/>
              </a:rPr>
              <a:t> </a:t>
            </a:r>
            <a:r>
              <a:rPr lang="en-MY" altLang="zh-CN" dirty="0" err="1">
                <a:ea typeface="楷体" pitchFamily="49" charset="-122"/>
              </a:rPr>
              <a:t>ialah</a:t>
            </a:r>
            <a:r>
              <a:rPr lang="en-MY" altLang="zh-CN" dirty="0">
                <a:ea typeface="楷体" pitchFamily="49" charset="-122"/>
              </a:rPr>
              <a:t> </a:t>
            </a:r>
            <a:r>
              <a:rPr lang="en-MY" altLang="zh-CN" dirty="0" err="1">
                <a:ea typeface="楷体" pitchFamily="49" charset="-122"/>
              </a:rPr>
              <a:t>sebagai</a:t>
            </a:r>
            <a:r>
              <a:rPr lang="en-MY" altLang="zh-CN" dirty="0">
                <a:ea typeface="楷体" pitchFamily="49" charset="-122"/>
              </a:rPr>
              <a:t> Bahasa </a:t>
            </a:r>
            <a:r>
              <a:rPr lang="en-MY" altLang="zh-CN" dirty="0" err="1">
                <a:ea typeface="楷体" pitchFamily="49" charset="-122"/>
              </a:rPr>
              <a:t>pemujaan</a:t>
            </a:r>
            <a:endParaRPr lang="zh-CN" altLang="en-US" dirty="0"/>
          </a:p>
          <a:p>
            <a:endParaRPr lang="zh-CN" altLang="en-US" dirty="0"/>
          </a:p>
          <a:p>
            <a:pPr>
              <a:buFontTx/>
              <a:buNone/>
            </a:pPr>
            <a:endParaRPr lang="zh-CN" altLang="en-US" dirty="0"/>
          </a:p>
        </p:txBody>
      </p:sp>
    </p:spTree>
    <p:extLst>
      <p:ext uri="{BB962C8B-B14F-4D97-AF65-F5344CB8AC3E}">
        <p14:creationId xmlns:p14="http://schemas.microsoft.com/office/powerpoint/2010/main" val="1774075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60F7-E88B-43F1-9CA2-2BAF6FB5674D}"/>
              </a:ext>
            </a:extLst>
          </p:cNvPr>
          <p:cNvSpPr>
            <a:spLocks noGrp="1"/>
          </p:cNvSpPr>
          <p:nvPr>
            <p:ph type="title"/>
          </p:nvPr>
        </p:nvSpPr>
        <p:spPr>
          <a:xfrm>
            <a:off x="-14023" y="-1364973"/>
            <a:ext cx="8811745" cy="1361976"/>
          </a:xfrm>
        </p:spPr>
        <p:txBody>
          <a:bodyPr/>
          <a:lstStyle/>
          <a:p>
            <a:endParaRPr lang="en-MY" dirty="0"/>
          </a:p>
        </p:txBody>
      </p:sp>
      <p:pic>
        <p:nvPicPr>
          <p:cNvPr id="14338" name="Picture 2" descr="Image result for 卜辞">
            <a:extLst>
              <a:ext uri="{FF2B5EF4-FFF2-40B4-BE49-F238E27FC236}">
                <a16:creationId xmlns:a16="http://schemas.microsoft.com/office/drawing/2014/main" id="{C517B47D-82E7-437F-8340-D541B21FCA1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56234" y="2950158"/>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Related image">
            <a:extLst>
              <a:ext uri="{FF2B5EF4-FFF2-40B4-BE49-F238E27FC236}">
                <a16:creationId xmlns:a16="http://schemas.microsoft.com/office/drawing/2014/main" id="{CE625D82-0B10-4EB1-9A8E-C772AF8B4F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5872" y="840065"/>
            <a:ext cx="3932262" cy="1267031"/>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Image result for 卜辞">
            <a:extLst>
              <a:ext uri="{FF2B5EF4-FFF2-40B4-BE49-F238E27FC236}">
                <a16:creationId xmlns:a16="http://schemas.microsoft.com/office/drawing/2014/main" id="{F92FAD51-A511-4D20-9AD5-43B2FBA69D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950" y="1844641"/>
            <a:ext cx="6085232" cy="4783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48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55C58-16E2-4BFD-BD5B-EDD6BEFC5106}"/>
              </a:ext>
            </a:extLst>
          </p:cNvPr>
          <p:cNvSpPr>
            <a:spLocks noGrp="1"/>
          </p:cNvSpPr>
          <p:nvPr>
            <p:ph type="title"/>
          </p:nvPr>
        </p:nvSpPr>
        <p:spPr>
          <a:xfrm>
            <a:off x="677334" y="609599"/>
            <a:ext cx="10109936" cy="1470991"/>
          </a:xfrm>
        </p:spPr>
        <p:txBody>
          <a:bodyPr>
            <a:normAutofit fontScale="90000"/>
          </a:bodyPr>
          <a:lstStyle/>
          <a:p>
            <a:r>
              <a:rPr lang="zh-CN" altLang="en-US" dirty="0"/>
              <a:t>秦篆</a:t>
            </a:r>
            <a:r>
              <a:rPr lang="en-US" altLang="zh-CN" dirty="0"/>
              <a:t>——</a:t>
            </a:r>
            <a:r>
              <a:rPr lang="en-MY" dirty="0" err="1"/>
              <a:t>Qín</a:t>
            </a:r>
            <a:r>
              <a:rPr lang="en-MY" dirty="0"/>
              <a:t> </a:t>
            </a:r>
            <a:r>
              <a:rPr lang="en-MY" dirty="0" err="1"/>
              <a:t>Zhuàn</a:t>
            </a:r>
            <a:r>
              <a:rPr lang="en-MY" dirty="0"/>
              <a:t>—</a:t>
            </a:r>
            <a:r>
              <a:rPr lang="en-MY" dirty="0" err="1"/>
              <a:t>Tulisan</a:t>
            </a:r>
            <a:r>
              <a:rPr lang="en-MY" dirty="0"/>
              <a:t> </a:t>
            </a:r>
            <a:r>
              <a:rPr lang="en-MY" dirty="0" err="1"/>
              <a:t>Zhuan</a:t>
            </a:r>
            <a:r>
              <a:rPr lang="en-MY" dirty="0"/>
              <a:t> </a:t>
            </a:r>
            <a:r>
              <a:rPr lang="en-MY" dirty="0" err="1"/>
              <a:t>Dinasti</a:t>
            </a:r>
            <a:r>
              <a:rPr lang="en-MY" dirty="0"/>
              <a:t> Qin</a:t>
            </a:r>
            <a:br>
              <a:rPr lang="en-US" altLang="zh-CN" dirty="0"/>
            </a:br>
            <a:r>
              <a:rPr lang="zh-CN" altLang="en-US" dirty="0"/>
              <a:t>汉隶</a:t>
            </a:r>
            <a:r>
              <a:rPr lang="en-US" altLang="zh-CN" dirty="0"/>
              <a:t>——</a:t>
            </a:r>
            <a:r>
              <a:rPr lang="en-MY" altLang="zh-CN" dirty="0" err="1"/>
              <a:t>H</a:t>
            </a:r>
            <a:r>
              <a:rPr lang="en-MY" dirty="0" err="1"/>
              <a:t>àn</a:t>
            </a:r>
            <a:r>
              <a:rPr lang="en-MY" dirty="0"/>
              <a:t> </a:t>
            </a:r>
            <a:r>
              <a:rPr lang="en-MY" dirty="0" err="1"/>
              <a:t>Lì</a:t>
            </a:r>
            <a:r>
              <a:rPr lang="en-MY" dirty="0"/>
              <a:t>- </a:t>
            </a:r>
            <a:r>
              <a:rPr lang="en-MY" dirty="0" err="1"/>
              <a:t>Tulisan</a:t>
            </a:r>
            <a:r>
              <a:rPr lang="en-MY" dirty="0"/>
              <a:t> Li </a:t>
            </a:r>
            <a:r>
              <a:rPr lang="en-MY" dirty="0" err="1"/>
              <a:t>Dinasti</a:t>
            </a:r>
            <a:r>
              <a:rPr lang="en-MY" dirty="0"/>
              <a:t> Han</a:t>
            </a:r>
            <a:br>
              <a:rPr lang="en-US" altLang="zh-CN" dirty="0"/>
            </a:br>
            <a:r>
              <a:rPr lang="zh-CN" altLang="en-US" dirty="0"/>
              <a:t>魏碑</a:t>
            </a:r>
            <a:r>
              <a:rPr lang="en-US" altLang="zh-CN" dirty="0"/>
              <a:t>——</a:t>
            </a:r>
            <a:r>
              <a:rPr lang="en-MY" altLang="zh-CN" dirty="0" err="1"/>
              <a:t>W</a:t>
            </a:r>
            <a:r>
              <a:rPr lang="en-MY" dirty="0" err="1"/>
              <a:t>èi</a:t>
            </a:r>
            <a:r>
              <a:rPr lang="en-MY" dirty="0"/>
              <a:t> </a:t>
            </a:r>
            <a:r>
              <a:rPr lang="en-MY" dirty="0" err="1"/>
              <a:t>Bēi</a:t>
            </a:r>
            <a:r>
              <a:rPr lang="en-MY" dirty="0"/>
              <a:t> – </a:t>
            </a:r>
            <a:r>
              <a:rPr lang="en-MY" dirty="0" err="1"/>
              <a:t>Tulisan</a:t>
            </a:r>
            <a:r>
              <a:rPr lang="en-MY" dirty="0"/>
              <a:t> Wei </a:t>
            </a:r>
            <a:r>
              <a:rPr lang="en-MY" dirty="0" err="1"/>
              <a:t>Dinasti</a:t>
            </a:r>
            <a:r>
              <a:rPr lang="en-MY" dirty="0"/>
              <a:t> Wei</a:t>
            </a:r>
            <a:br>
              <a:rPr lang="en-US" altLang="zh-CN" dirty="0"/>
            </a:br>
            <a:r>
              <a:rPr lang="zh-CN" altLang="en-US" dirty="0"/>
              <a:t>唐楷</a:t>
            </a:r>
            <a:r>
              <a:rPr lang="en-US" altLang="zh-CN" dirty="0"/>
              <a:t>——</a:t>
            </a:r>
            <a:r>
              <a:rPr lang="en-MY" altLang="zh-CN" dirty="0" err="1"/>
              <a:t>T</a:t>
            </a:r>
            <a:r>
              <a:rPr lang="en-MY" dirty="0" err="1"/>
              <a:t>áng</a:t>
            </a:r>
            <a:r>
              <a:rPr lang="en-MY" dirty="0"/>
              <a:t> </a:t>
            </a:r>
            <a:r>
              <a:rPr lang="en-MY" dirty="0" err="1"/>
              <a:t>Kǎi-Tulisan</a:t>
            </a:r>
            <a:r>
              <a:rPr lang="en-MY" dirty="0"/>
              <a:t> Kai </a:t>
            </a:r>
            <a:r>
              <a:rPr lang="en-MY" dirty="0" err="1"/>
              <a:t>Dinasti</a:t>
            </a:r>
            <a:r>
              <a:rPr lang="en-MY" dirty="0"/>
              <a:t> Tang</a:t>
            </a:r>
            <a:br>
              <a:rPr lang="en-US" altLang="zh-CN" dirty="0"/>
            </a:br>
            <a:r>
              <a:rPr lang="zh-CN" altLang="en-US" dirty="0"/>
              <a:t>宋行</a:t>
            </a:r>
            <a:r>
              <a:rPr lang="en-MY" altLang="zh-CN" dirty="0"/>
              <a:t>-- </a:t>
            </a:r>
            <a:r>
              <a:rPr lang="en-MY" altLang="zh-CN" dirty="0" err="1"/>
              <a:t>S</a:t>
            </a:r>
            <a:r>
              <a:rPr lang="en-MY" dirty="0" err="1"/>
              <a:t>òng</a:t>
            </a:r>
            <a:r>
              <a:rPr lang="en-MY" dirty="0"/>
              <a:t> </a:t>
            </a:r>
            <a:r>
              <a:rPr lang="en-MY" dirty="0" err="1"/>
              <a:t>Xíng</a:t>
            </a:r>
            <a:r>
              <a:rPr lang="en-MY" dirty="0"/>
              <a:t> – </a:t>
            </a:r>
            <a:r>
              <a:rPr lang="en-MY" dirty="0" err="1"/>
              <a:t>Tulisan</a:t>
            </a:r>
            <a:r>
              <a:rPr lang="en-MY" dirty="0"/>
              <a:t> Xing </a:t>
            </a:r>
            <a:r>
              <a:rPr lang="en-MY" dirty="0" err="1"/>
              <a:t>Dinasti</a:t>
            </a:r>
            <a:r>
              <a:rPr lang="en-MY" dirty="0"/>
              <a:t> Song</a:t>
            </a:r>
            <a:br>
              <a:rPr lang="en-MY" dirty="0"/>
            </a:br>
            <a:endParaRPr lang="en-MY" dirty="0"/>
          </a:p>
        </p:txBody>
      </p:sp>
      <p:pic>
        <p:nvPicPr>
          <p:cNvPr id="18436" name="Picture 4" descr="Image result for 书法五体">
            <a:extLst>
              <a:ext uri="{FF2B5EF4-FFF2-40B4-BE49-F238E27FC236}">
                <a16:creationId xmlns:a16="http://schemas.microsoft.com/office/drawing/2014/main" id="{AA20D58E-CB49-4DCC-A054-CECABB6741A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7339" y="3339549"/>
            <a:ext cx="7089913" cy="2955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805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ACFCB-3CF9-4DDA-B396-A56808E269F4}"/>
              </a:ext>
            </a:extLst>
          </p:cNvPr>
          <p:cNvSpPr>
            <a:spLocks noGrp="1"/>
          </p:cNvSpPr>
          <p:nvPr>
            <p:ph type="title"/>
          </p:nvPr>
        </p:nvSpPr>
        <p:spPr/>
        <p:txBody>
          <a:bodyPr/>
          <a:lstStyle/>
          <a:p>
            <a:endParaRPr lang="en-MY"/>
          </a:p>
        </p:txBody>
      </p:sp>
      <p:pic>
        <p:nvPicPr>
          <p:cNvPr id="20482" name="Picture 2" descr="Image result for 书法五体">
            <a:extLst>
              <a:ext uri="{FF2B5EF4-FFF2-40B4-BE49-F238E27FC236}">
                <a16:creationId xmlns:a16="http://schemas.microsoft.com/office/drawing/2014/main" id="{3096E401-A1DB-405D-9617-EFA71EE9FF7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0017" y="2160588"/>
            <a:ext cx="7010400"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13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5BB52-0246-4586-A603-692E42057F97}"/>
              </a:ext>
            </a:extLst>
          </p:cNvPr>
          <p:cNvSpPr>
            <a:spLocks noGrp="1"/>
          </p:cNvSpPr>
          <p:nvPr>
            <p:ph type="title"/>
          </p:nvPr>
        </p:nvSpPr>
        <p:spPr/>
        <p:txBody>
          <a:bodyPr/>
          <a:lstStyle/>
          <a:p>
            <a:endParaRPr lang="en-MY"/>
          </a:p>
        </p:txBody>
      </p:sp>
      <p:pic>
        <p:nvPicPr>
          <p:cNvPr id="19458" name="Picture 2" descr="Image result for 书法五体">
            <a:extLst>
              <a:ext uri="{FF2B5EF4-FFF2-40B4-BE49-F238E27FC236}">
                <a16:creationId xmlns:a16="http://schemas.microsoft.com/office/drawing/2014/main" id="{C8A7CC7D-6458-40D7-A07F-1E725869FD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7946" y="834888"/>
            <a:ext cx="8044593" cy="557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084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70FA215-074F-4852-ADF6-E8E0899C6CBE}"/>
              </a:ext>
            </a:extLst>
          </p:cNvPr>
          <p:cNvSpPr>
            <a:spLocks noGrp="1" noChangeArrowheads="1"/>
          </p:cNvSpPr>
          <p:nvPr>
            <p:ph type="title"/>
          </p:nvPr>
        </p:nvSpPr>
        <p:spPr/>
        <p:txBody>
          <a:bodyPr>
            <a:normAutofit fontScale="90000"/>
          </a:bodyPr>
          <a:lstStyle/>
          <a:p>
            <a:pPr algn="ctr"/>
            <a:r>
              <a:rPr lang="zh-CN" altLang="en-US" i="0" dirty="0"/>
              <a:t>篆 书 </a:t>
            </a:r>
            <a:r>
              <a:rPr lang="en-MY" altLang="zh-CN" i="0" dirty="0" err="1"/>
              <a:t>Tulisan</a:t>
            </a:r>
            <a:r>
              <a:rPr lang="en-MY" altLang="zh-CN" i="0" dirty="0"/>
              <a:t> Li</a:t>
            </a:r>
            <a:br>
              <a:rPr lang="en-MY" altLang="zh-CN" i="0" dirty="0"/>
            </a:br>
            <a:r>
              <a:rPr lang="zh-CN" altLang="en-US" dirty="0">
                <a:ea typeface="楷体" pitchFamily="49" charset="-122"/>
              </a:rPr>
              <a:t>秦 </a:t>
            </a:r>
            <a:r>
              <a:rPr lang="en-MY" altLang="zh-CN" dirty="0">
                <a:ea typeface="楷体" pitchFamily="49" charset="-122"/>
              </a:rPr>
              <a:t>(</a:t>
            </a:r>
            <a:r>
              <a:rPr lang="en-MY" altLang="zh-CN" dirty="0" err="1">
                <a:ea typeface="楷体" pitchFamily="49" charset="-122"/>
              </a:rPr>
              <a:t>Dinasti</a:t>
            </a:r>
            <a:r>
              <a:rPr lang="en-MY" altLang="zh-CN" dirty="0">
                <a:ea typeface="楷体" pitchFamily="49" charset="-122"/>
              </a:rPr>
              <a:t> Qin)(221-207SM)</a:t>
            </a:r>
            <a:br>
              <a:rPr lang="en-MY" altLang="zh-CN" dirty="0"/>
            </a:br>
            <a:endParaRPr lang="zh-CN" altLang="en-US" dirty="0"/>
          </a:p>
        </p:txBody>
      </p:sp>
      <p:pic>
        <p:nvPicPr>
          <p:cNvPr id="25603" name="Picture 3">
            <a:extLst>
              <a:ext uri="{FF2B5EF4-FFF2-40B4-BE49-F238E27FC236}">
                <a16:creationId xmlns:a16="http://schemas.microsoft.com/office/drawing/2014/main" id="{C8E0CE3F-B7E3-451D-A453-66179D0D41E5}"/>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495800" y="2057400"/>
            <a:ext cx="3810000" cy="4114800"/>
          </a:xfrm>
        </p:spPr>
      </p:pic>
    </p:spTree>
    <p:extLst>
      <p:ext uri="{BB962C8B-B14F-4D97-AF65-F5344CB8AC3E}">
        <p14:creationId xmlns:p14="http://schemas.microsoft.com/office/powerpoint/2010/main" val="3686435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F76F261-2710-4BBB-A3B3-B133C299F471}"/>
              </a:ext>
            </a:extLst>
          </p:cNvPr>
          <p:cNvSpPr>
            <a:spLocks noGrp="1" noChangeArrowheads="1"/>
          </p:cNvSpPr>
          <p:nvPr>
            <p:ph type="title"/>
          </p:nvPr>
        </p:nvSpPr>
        <p:spPr>
          <a:xfrm>
            <a:off x="2667000" y="304800"/>
            <a:ext cx="7772400" cy="1143000"/>
          </a:xfrm>
        </p:spPr>
        <p:txBody>
          <a:bodyPr>
            <a:normAutofit fontScale="90000"/>
          </a:bodyPr>
          <a:lstStyle/>
          <a:p>
            <a:pPr algn="ctr"/>
            <a:r>
              <a:rPr lang="zh-CN" altLang="en-US" dirty="0"/>
              <a:t> </a:t>
            </a:r>
            <a:r>
              <a:rPr lang="zh-CN" altLang="en-US" i="0" dirty="0"/>
              <a:t>隶 书 </a:t>
            </a:r>
            <a:r>
              <a:rPr lang="en-MY" altLang="zh-CN" i="0" dirty="0" err="1"/>
              <a:t>Tulisan</a:t>
            </a:r>
            <a:r>
              <a:rPr lang="en-MY" altLang="zh-CN" i="0" dirty="0"/>
              <a:t>  Li</a:t>
            </a:r>
            <a:br>
              <a:rPr lang="en-MY" altLang="zh-CN" i="0" dirty="0"/>
            </a:br>
            <a:r>
              <a:rPr lang="zh-CN" altLang="en-US" dirty="0">
                <a:ea typeface="楷体" pitchFamily="49" charset="-122"/>
              </a:rPr>
              <a:t>汉 </a:t>
            </a:r>
            <a:r>
              <a:rPr lang="en-MY" altLang="zh-CN" dirty="0">
                <a:ea typeface="楷体" pitchFamily="49" charset="-122"/>
              </a:rPr>
              <a:t>(</a:t>
            </a:r>
            <a:r>
              <a:rPr lang="en-MY" altLang="zh-CN" dirty="0" err="1">
                <a:ea typeface="楷体" pitchFamily="49" charset="-122"/>
              </a:rPr>
              <a:t>Dinasti</a:t>
            </a:r>
            <a:r>
              <a:rPr lang="en-MY" altLang="zh-CN" dirty="0">
                <a:ea typeface="楷体" pitchFamily="49" charset="-122"/>
              </a:rPr>
              <a:t> Han 202SM-8M)</a:t>
            </a:r>
            <a:br>
              <a:rPr lang="en-MY" altLang="zh-CN" dirty="0"/>
            </a:br>
            <a:endParaRPr lang="zh-CN" altLang="en-US" dirty="0"/>
          </a:p>
        </p:txBody>
      </p:sp>
      <p:pic>
        <p:nvPicPr>
          <p:cNvPr id="27651" name="Picture 3">
            <a:extLst>
              <a:ext uri="{FF2B5EF4-FFF2-40B4-BE49-F238E27FC236}">
                <a16:creationId xmlns:a16="http://schemas.microsoft.com/office/drawing/2014/main" id="{3088D1AF-269C-4535-8114-218F50665AB1}"/>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715000" y="1600200"/>
            <a:ext cx="1676400" cy="5029200"/>
          </a:xfrm>
        </p:spPr>
      </p:pic>
    </p:spTree>
    <p:extLst>
      <p:ext uri="{BB962C8B-B14F-4D97-AF65-F5344CB8AC3E}">
        <p14:creationId xmlns:p14="http://schemas.microsoft.com/office/powerpoint/2010/main" val="1008260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7F8F3A3-2CC7-4F8E-AD51-0B4C806EB6BA}"/>
              </a:ext>
            </a:extLst>
          </p:cNvPr>
          <p:cNvSpPr>
            <a:spLocks noGrp="1" noChangeArrowheads="1"/>
          </p:cNvSpPr>
          <p:nvPr>
            <p:ph type="title"/>
          </p:nvPr>
        </p:nvSpPr>
        <p:spPr>
          <a:xfrm>
            <a:off x="703839" y="159026"/>
            <a:ext cx="8596668" cy="1320800"/>
          </a:xfrm>
        </p:spPr>
        <p:txBody>
          <a:bodyPr>
            <a:normAutofit fontScale="90000"/>
          </a:bodyPr>
          <a:lstStyle/>
          <a:p>
            <a:br>
              <a:rPr lang="zh-CN" altLang="en-US" b="1" i="0" u="sng" dirty="0">
                <a:solidFill>
                  <a:schemeClr val="tx1"/>
                </a:solidFill>
                <a:ea typeface="楷体" pitchFamily="49" charset="-122"/>
              </a:rPr>
            </a:br>
            <a:r>
              <a:rPr lang="zh-CN" altLang="en-US" b="1" u="sng" dirty="0">
                <a:solidFill>
                  <a:schemeClr val="tx1"/>
                </a:solidFill>
                <a:ea typeface="楷体" pitchFamily="49" charset="-122"/>
              </a:rPr>
              <a:t>中 国 现 况 </a:t>
            </a:r>
            <a:r>
              <a:rPr lang="en-MY" altLang="zh-CN" b="1" u="sng" dirty="0" err="1">
                <a:solidFill>
                  <a:schemeClr val="tx1"/>
                </a:solidFill>
                <a:ea typeface="楷体" pitchFamily="49" charset="-122"/>
              </a:rPr>
              <a:t>Keadaan</a:t>
            </a:r>
            <a:r>
              <a:rPr lang="en-MY" altLang="zh-CN" b="1" u="sng" dirty="0">
                <a:solidFill>
                  <a:schemeClr val="tx1"/>
                </a:solidFill>
                <a:ea typeface="楷体" pitchFamily="49" charset="-122"/>
              </a:rPr>
              <a:t> China </a:t>
            </a:r>
            <a:r>
              <a:rPr lang="en-MY" altLang="zh-CN" b="1" u="sng" dirty="0" err="1">
                <a:solidFill>
                  <a:schemeClr val="tx1"/>
                </a:solidFill>
                <a:ea typeface="楷体" pitchFamily="49" charset="-122"/>
              </a:rPr>
              <a:t>Sekarang</a:t>
            </a:r>
            <a:br>
              <a:rPr lang="zh-CN" altLang="en-US" b="1" u="sng" dirty="0">
                <a:solidFill>
                  <a:schemeClr val="tx1"/>
                </a:solidFill>
                <a:ea typeface="楷体" pitchFamily="49" charset="-122"/>
              </a:rPr>
            </a:br>
            <a:br>
              <a:rPr lang="zh-CN" altLang="en-US" b="1" i="0" u="sng" dirty="0">
                <a:solidFill>
                  <a:schemeClr val="tx1"/>
                </a:solidFill>
                <a:ea typeface="楷体" pitchFamily="49" charset="-122"/>
              </a:rPr>
            </a:br>
            <a:br>
              <a:rPr lang="zh-CN" altLang="en-US" b="1" i="0" u="sng" dirty="0">
                <a:solidFill>
                  <a:schemeClr val="tx1"/>
                </a:solidFill>
                <a:ea typeface="楷体" pitchFamily="49" charset="-122"/>
              </a:rPr>
            </a:br>
            <a:br>
              <a:rPr lang="zh-CN" altLang="en-US" b="1" i="0" u="sng" dirty="0">
                <a:solidFill>
                  <a:schemeClr val="tx1"/>
                </a:solidFill>
                <a:ea typeface="楷体" pitchFamily="49" charset="-122"/>
              </a:rPr>
            </a:br>
            <a:br>
              <a:rPr lang="zh-CN" altLang="en-US" b="1" i="0" u="sng" dirty="0">
                <a:solidFill>
                  <a:schemeClr val="tx1"/>
                </a:solidFill>
                <a:ea typeface="楷体" pitchFamily="49" charset="-122"/>
              </a:rPr>
            </a:br>
            <a:endParaRPr lang="zh-CN" altLang="en-US" b="1" i="0" u="sng" dirty="0">
              <a:solidFill>
                <a:schemeClr val="tx1"/>
              </a:solidFill>
            </a:endParaRPr>
          </a:p>
        </p:txBody>
      </p:sp>
      <p:sp>
        <p:nvSpPr>
          <p:cNvPr id="6147" name="Rectangle 3">
            <a:extLst>
              <a:ext uri="{FF2B5EF4-FFF2-40B4-BE49-F238E27FC236}">
                <a16:creationId xmlns:a16="http://schemas.microsoft.com/office/drawing/2014/main" id="{22669D56-EB52-48FC-A485-9BE01B1DA487}"/>
              </a:ext>
            </a:extLst>
          </p:cNvPr>
          <p:cNvSpPr>
            <a:spLocks noGrp="1" noChangeArrowheads="1"/>
          </p:cNvSpPr>
          <p:nvPr>
            <p:ph idx="1"/>
          </p:nvPr>
        </p:nvSpPr>
        <p:spPr>
          <a:xfrm>
            <a:off x="995386" y="1479827"/>
            <a:ext cx="8596668" cy="4429014"/>
          </a:xfrm>
        </p:spPr>
        <p:txBody>
          <a:bodyPr>
            <a:normAutofit lnSpcReduction="10000"/>
          </a:bodyPr>
          <a:lstStyle/>
          <a:p>
            <a:pPr lvl="2"/>
            <a:r>
              <a:rPr lang="zh-CN" altLang="en-US" sz="2400" dirty="0">
                <a:ea typeface="楷体" pitchFamily="49" charset="-122"/>
              </a:rPr>
              <a:t>中 国 的 国 土 与 资 源： 九 百 六 十 万 平 方 公 里 ( 亚 一、 全 球 三、 约 欧 洲 面 积)</a:t>
            </a:r>
            <a:r>
              <a:rPr lang="en-MY" altLang="zh-CN" sz="2400" dirty="0">
                <a:ea typeface="楷体" pitchFamily="49" charset="-122"/>
              </a:rPr>
              <a:t> </a:t>
            </a:r>
          </a:p>
          <a:p>
            <a:pPr lvl="2"/>
            <a:r>
              <a:rPr lang="en-MY" altLang="zh-CN" sz="2400" dirty="0" err="1">
                <a:ea typeface="楷体" pitchFamily="49" charset="-122"/>
              </a:rPr>
              <a:t>Keluasan</a:t>
            </a:r>
            <a:r>
              <a:rPr lang="en-MY" altLang="zh-CN" sz="2400" dirty="0">
                <a:ea typeface="楷体" pitchFamily="49" charset="-122"/>
              </a:rPr>
              <a:t>: 9.6 million square kilometres (No 1 Asia, No 3 Dunia, </a:t>
            </a:r>
            <a:r>
              <a:rPr lang="en-MY" altLang="zh-CN" sz="2400" dirty="0" err="1">
                <a:ea typeface="楷体" pitchFamily="49" charset="-122"/>
              </a:rPr>
              <a:t>Lebih</a:t>
            </a:r>
            <a:r>
              <a:rPr lang="en-MY" altLang="zh-CN" sz="2400" dirty="0">
                <a:ea typeface="楷体" pitchFamily="49" charset="-122"/>
              </a:rPr>
              <a:t> </a:t>
            </a:r>
            <a:r>
              <a:rPr lang="en-MY" altLang="zh-CN" sz="2400" dirty="0" err="1">
                <a:ea typeface="楷体" pitchFamily="49" charset="-122"/>
              </a:rPr>
              <a:t>Kurang</a:t>
            </a:r>
            <a:r>
              <a:rPr lang="en-MY" altLang="zh-CN" sz="2400" dirty="0">
                <a:ea typeface="楷体" pitchFamily="49" charset="-122"/>
              </a:rPr>
              <a:t> </a:t>
            </a:r>
            <a:r>
              <a:rPr lang="en-MY" altLang="zh-CN" sz="2400" dirty="0" err="1">
                <a:ea typeface="楷体" pitchFamily="49" charset="-122"/>
              </a:rPr>
              <a:t>keluasan</a:t>
            </a:r>
            <a:r>
              <a:rPr lang="en-MY" altLang="zh-CN" sz="2400" dirty="0">
                <a:ea typeface="楷体" pitchFamily="49" charset="-122"/>
              </a:rPr>
              <a:t> </a:t>
            </a:r>
            <a:r>
              <a:rPr lang="en-MY" altLang="zh-CN" sz="2400" dirty="0" err="1">
                <a:ea typeface="楷体" pitchFamily="49" charset="-122"/>
              </a:rPr>
              <a:t>Eropah</a:t>
            </a:r>
            <a:r>
              <a:rPr lang="en-MY" altLang="zh-CN" sz="2400" dirty="0">
                <a:ea typeface="楷体" pitchFamily="49" charset="-122"/>
              </a:rPr>
              <a:t>)</a:t>
            </a:r>
            <a:endParaRPr lang="zh-CN" altLang="en-US" sz="2400" dirty="0">
              <a:ea typeface="楷体" pitchFamily="49" charset="-122"/>
            </a:endParaRPr>
          </a:p>
          <a:p>
            <a:endParaRPr lang="zh-CN" altLang="en-US" sz="2400" dirty="0"/>
          </a:p>
          <a:p>
            <a:pPr lvl="2"/>
            <a:r>
              <a:rPr lang="zh-CN" altLang="en-US" sz="2400" dirty="0">
                <a:ea typeface="楷体" pitchFamily="49" charset="-122"/>
              </a:rPr>
              <a:t> 地 理 ( 西 高 东 低、 地 少 山 多； 大 小 海 岛 五 千 座； 四 大 河 流： 长 江、 黄 河、 珠 江 与 黑 龙 江)</a:t>
            </a:r>
            <a:endParaRPr lang="en-MY" altLang="zh-CN" sz="2400" dirty="0">
              <a:ea typeface="楷体" pitchFamily="49" charset="-122"/>
            </a:endParaRPr>
          </a:p>
          <a:p>
            <a:pPr lvl="2"/>
            <a:r>
              <a:rPr lang="en-MY" altLang="zh-CN" sz="3200" dirty="0" err="1">
                <a:ea typeface="楷体" pitchFamily="49" charset="-122"/>
              </a:rPr>
              <a:t>Keadaan</a:t>
            </a:r>
            <a:r>
              <a:rPr lang="en-MY" altLang="zh-CN" sz="3200" dirty="0">
                <a:ea typeface="楷体" pitchFamily="49" charset="-122"/>
              </a:rPr>
              <a:t> </a:t>
            </a:r>
            <a:r>
              <a:rPr lang="en-MY" altLang="zh-CN" sz="3200" dirty="0" err="1">
                <a:ea typeface="楷体" pitchFamily="49" charset="-122"/>
              </a:rPr>
              <a:t>Geografi</a:t>
            </a:r>
            <a:r>
              <a:rPr lang="en-MY" altLang="zh-CN" sz="3200" dirty="0">
                <a:ea typeface="楷体" pitchFamily="49" charset="-122"/>
              </a:rPr>
              <a:t>: Barat Tinggi, </a:t>
            </a:r>
            <a:r>
              <a:rPr lang="en-MY" altLang="zh-CN" sz="3200" dirty="0" err="1">
                <a:ea typeface="楷体" pitchFamily="49" charset="-122"/>
              </a:rPr>
              <a:t>Timur</a:t>
            </a:r>
            <a:r>
              <a:rPr lang="en-MY" altLang="zh-CN" sz="3200" dirty="0">
                <a:ea typeface="楷体" pitchFamily="49" charset="-122"/>
              </a:rPr>
              <a:t> </a:t>
            </a:r>
            <a:r>
              <a:rPr lang="en-MY" altLang="zh-CN" sz="3200" dirty="0" err="1">
                <a:ea typeface="楷体" pitchFamily="49" charset="-122"/>
              </a:rPr>
              <a:t>Rendah</a:t>
            </a:r>
            <a:r>
              <a:rPr lang="en-MY" altLang="zh-CN" sz="3200" dirty="0">
                <a:ea typeface="楷体" pitchFamily="49" charset="-122"/>
              </a:rPr>
              <a:t>, Banyak </a:t>
            </a:r>
            <a:r>
              <a:rPr lang="en-MY" altLang="zh-CN" sz="3200" dirty="0" err="1">
                <a:ea typeface="楷体" pitchFamily="49" charset="-122"/>
              </a:rPr>
              <a:t>Gunung</a:t>
            </a:r>
            <a:r>
              <a:rPr lang="en-MY" altLang="zh-CN" sz="3200" dirty="0">
                <a:ea typeface="楷体" pitchFamily="49" charset="-122"/>
              </a:rPr>
              <a:t> </a:t>
            </a:r>
            <a:r>
              <a:rPr lang="en-MY" altLang="zh-CN" sz="3200" dirty="0" err="1">
                <a:ea typeface="楷体" pitchFamily="49" charset="-122"/>
              </a:rPr>
              <a:t>Kurang</a:t>
            </a:r>
            <a:r>
              <a:rPr lang="en-MY" altLang="zh-CN" sz="3200" dirty="0">
                <a:ea typeface="楷体" pitchFamily="49" charset="-122"/>
              </a:rPr>
              <a:t> Tanah Rata, 5000 </a:t>
            </a:r>
            <a:r>
              <a:rPr lang="en-MY" altLang="zh-CN" sz="3200" dirty="0" err="1">
                <a:ea typeface="楷体" pitchFamily="49" charset="-122"/>
              </a:rPr>
              <a:t>pulau</a:t>
            </a:r>
            <a:r>
              <a:rPr lang="en-MY" altLang="zh-CN" sz="3200" dirty="0">
                <a:ea typeface="楷体" pitchFamily="49" charset="-122"/>
              </a:rPr>
              <a:t>, 4 </a:t>
            </a:r>
            <a:r>
              <a:rPr lang="en-MY" altLang="zh-CN" sz="3200" dirty="0" err="1">
                <a:ea typeface="楷体" pitchFamily="49" charset="-122"/>
              </a:rPr>
              <a:t>sungai</a:t>
            </a:r>
            <a:r>
              <a:rPr lang="en-MY" altLang="zh-CN" sz="3200" dirty="0">
                <a:ea typeface="楷体" pitchFamily="49" charset="-122"/>
              </a:rPr>
              <a:t> Utama</a:t>
            </a:r>
            <a:endParaRPr lang="zh-CN" altLang="en-US" sz="3200" dirty="0">
              <a:ea typeface="楷体" pitchFamily="49" charset="-122"/>
            </a:endParaRPr>
          </a:p>
          <a:p>
            <a:endParaRPr lang="zh-CN" altLang="en-US" dirty="0"/>
          </a:p>
        </p:txBody>
      </p:sp>
    </p:spTree>
    <p:extLst>
      <p:ext uri="{BB962C8B-B14F-4D97-AF65-F5344CB8AC3E}">
        <p14:creationId xmlns:p14="http://schemas.microsoft.com/office/powerpoint/2010/main" val="1067530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329F165-27FD-44F9-A920-DF0B9C66735D}"/>
              </a:ext>
            </a:extLst>
          </p:cNvPr>
          <p:cNvSpPr>
            <a:spLocks noGrp="1" noChangeArrowheads="1"/>
          </p:cNvSpPr>
          <p:nvPr>
            <p:ph type="title"/>
          </p:nvPr>
        </p:nvSpPr>
        <p:spPr/>
        <p:txBody>
          <a:bodyPr>
            <a:normAutofit fontScale="90000"/>
          </a:bodyPr>
          <a:lstStyle/>
          <a:p>
            <a:pPr algn="ctr"/>
            <a:r>
              <a:rPr lang="zh-CN" altLang="en-US" dirty="0"/>
              <a:t> </a:t>
            </a:r>
            <a:r>
              <a:rPr lang="zh-CN" altLang="en-US" i="0" dirty="0"/>
              <a:t>楷 书 </a:t>
            </a:r>
            <a:r>
              <a:rPr lang="en-MY" altLang="zh-CN" i="0" dirty="0" err="1"/>
              <a:t>Tulisan</a:t>
            </a:r>
            <a:r>
              <a:rPr lang="en-MY" altLang="zh-CN" i="0" dirty="0"/>
              <a:t> Kai</a:t>
            </a:r>
            <a:br>
              <a:rPr lang="en-MY" altLang="zh-CN" i="0" dirty="0"/>
            </a:br>
            <a:r>
              <a:rPr lang="zh-CN" altLang="en-US" dirty="0">
                <a:ea typeface="楷体" pitchFamily="49" charset="-122"/>
              </a:rPr>
              <a:t>唐 </a:t>
            </a:r>
            <a:r>
              <a:rPr lang="en-MY" altLang="zh-CN" dirty="0">
                <a:ea typeface="楷体" pitchFamily="49" charset="-122"/>
              </a:rPr>
              <a:t>(</a:t>
            </a:r>
            <a:r>
              <a:rPr lang="en-MY" altLang="zh-CN" dirty="0" err="1">
                <a:ea typeface="楷体" pitchFamily="49" charset="-122"/>
              </a:rPr>
              <a:t>Dinasti</a:t>
            </a:r>
            <a:r>
              <a:rPr lang="en-MY" altLang="zh-CN" dirty="0">
                <a:ea typeface="楷体" pitchFamily="49" charset="-122"/>
              </a:rPr>
              <a:t> Tang 618 M-907M)</a:t>
            </a:r>
            <a:br>
              <a:rPr lang="en-MY" altLang="zh-CN" dirty="0">
                <a:ea typeface="楷体" pitchFamily="49" charset="-122"/>
              </a:rPr>
            </a:br>
            <a:br>
              <a:rPr lang="en-MY" altLang="zh-CN" i="0" dirty="0"/>
            </a:br>
            <a:endParaRPr lang="zh-CN" altLang="en-US" dirty="0"/>
          </a:p>
        </p:txBody>
      </p:sp>
      <p:sp>
        <p:nvSpPr>
          <p:cNvPr id="3" name="Online Image Placeholder 2">
            <a:extLst>
              <a:ext uri="{FF2B5EF4-FFF2-40B4-BE49-F238E27FC236}">
                <a16:creationId xmlns:a16="http://schemas.microsoft.com/office/drawing/2014/main" id="{70599123-9B9C-4644-A32C-095B11CB73F2}"/>
              </a:ext>
            </a:extLst>
          </p:cNvPr>
          <p:cNvSpPr>
            <a:spLocks noGrp="1"/>
          </p:cNvSpPr>
          <p:nvPr>
            <p:ph type="clipArt" sz="half" idx="2"/>
          </p:nvPr>
        </p:nvSpPr>
        <p:spPr/>
      </p:sp>
      <p:sp>
        <p:nvSpPr>
          <p:cNvPr id="4" name="AutoShape 2" descr="Image result for 楷书 颜体 多宝塔">
            <a:extLst>
              <a:ext uri="{FF2B5EF4-FFF2-40B4-BE49-F238E27FC236}">
                <a16:creationId xmlns:a16="http://schemas.microsoft.com/office/drawing/2014/main" id="{A1CBF991-4B25-48FB-BBD6-931FEDE2FB7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pic>
        <p:nvPicPr>
          <p:cNvPr id="15364" name="Picture 4" descr="Related image">
            <a:extLst>
              <a:ext uri="{FF2B5EF4-FFF2-40B4-BE49-F238E27FC236}">
                <a16:creationId xmlns:a16="http://schemas.microsoft.com/office/drawing/2014/main" id="{C4B97B5A-6EBF-40DE-A689-0FA6FFACED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330" y="2094703"/>
            <a:ext cx="3695149" cy="4077497"/>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Image result for 楷书 颜体 多宝塔">
            <a:extLst>
              <a:ext uri="{FF2B5EF4-FFF2-40B4-BE49-F238E27FC236}">
                <a16:creationId xmlns:a16="http://schemas.microsoft.com/office/drawing/2014/main" id="{17477382-02A4-4691-AE80-0EA8F2EA8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348" y="1578636"/>
            <a:ext cx="3882887" cy="5072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7117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FA245-A535-41F7-8B9E-37D94BCA13AE}"/>
              </a:ext>
            </a:extLst>
          </p:cNvPr>
          <p:cNvSpPr>
            <a:spLocks noGrp="1"/>
          </p:cNvSpPr>
          <p:nvPr>
            <p:ph type="title"/>
          </p:nvPr>
        </p:nvSpPr>
        <p:spPr/>
        <p:txBody>
          <a:bodyPr>
            <a:normAutofit fontScale="90000"/>
          </a:bodyPr>
          <a:lstStyle/>
          <a:p>
            <a:pPr algn="ctr"/>
            <a:r>
              <a:rPr lang="zh-CN" altLang="en-US" dirty="0"/>
              <a:t>魏碑</a:t>
            </a:r>
            <a:r>
              <a:rPr lang="en-US" altLang="zh-CN" dirty="0"/>
              <a:t>——</a:t>
            </a:r>
            <a:r>
              <a:rPr lang="en-MY" altLang="zh-CN" dirty="0" err="1"/>
              <a:t>W</a:t>
            </a:r>
            <a:r>
              <a:rPr lang="en-MY" dirty="0" err="1"/>
              <a:t>èi</a:t>
            </a:r>
            <a:r>
              <a:rPr lang="en-MY" dirty="0"/>
              <a:t> </a:t>
            </a:r>
            <a:r>
              <a:rPr lang="en-MY" dirty="0" err="1"/>
              <a:t>Bēi</a:t>
            </a:r>
            <a:r>
              <a:rPr lang="en-MY" dirty="0"/>
              <a:t> – </a:t>
            </a:r>
            <a:r>
              <a:rPr lang="en-MY" dirty="0" err="1"/>
              <a:t>Tulisan</a:t>
            </a:r>
            <a:r>
              <a:rPr lang="en-MY" dirty="0"/>
              <a:t> Wei </a:t>
            </a:r>
            <a:r>
              <a:rPr lang="en-MY" dirty="0" err="1"/>
              <a:t>Dinasti</a:t>
            </a:r>
            <a:r>
              <a:rPr lang="en-MY" dirty="0"/>
              <a:t> Wei</a:t>
            </a:r>
            <a:br>
              <a:rPr lang="en-MY" dirty="0"/>
            </a:br>
            <a:r>
              <a:rPr lang="en-MY" dirty="0"/>
              <a:t>Abad </a:t>
            </a:r>
            <a:r>
              <a:rPr lang="en-MY" dirty="0" err="1"/>
              <a:t>ke</a:t>
            </a:r>
            <a:r>
              <a:rPr lang="en-MY" dirty="0"/>
              <a:t> 4, 398 M</a:t>
            </a:r>
          </a:p>
        </p:txBody>
      </p:sp>
      <p:sp>
        <p:nvSpPr>
          <p:cNvPr id="3" name="Text Placeholder 2">
            <a:extLst>
              <a:ext uri="{FF2B5EF4-FFF2-40B4-BE49-F238E27FC236}">
                <a16:creationId xmlns:a16="http://schemas.microsoft.com/office/drawing/2014/main" id="{AD88E664-8702-47FA-BC8A-C500A0190FD9}"/>
              </a:ext>
            </a:extLst>
          </p:cNvPr>
          <p:cNvSpPr>
            <a:spLocks noGrp="1"/>
          </p:cNvSpPr>
          <p:nvPr>
            <p:ph type="body" sz="half" idx="1"/>
          </p:nvPr>
        </p:nvSpPr>
        <p:spPr>
          <a:xfrm>
            <a:off x="821635" y="2338387"/>
            <a:ext cx="5080000" cy="4114800"/>
          </a:xfrm>
        </p:spPr>
        <p:txBody>
          <a:bodyPr/>
          <a:lstStyle/>
          <a:p>
            <a:endParaRPr lang="en-MY" dirty="0"/>
          </a:p>
        </p:txBody>
      </p:sp>
      <p:sp>
        <p:nvSpPr>
          <p:cNvPr id="4" name="Online Image Placeholder 3">
            <a:extLst>
              <a:ext uri="{FF2B5EF4-FFF2-40B4-BE49-F238E27FC236}">
                <a16:creationId xmlns:a16="http://schemas.microsoft.com/office/drawing/2014/main" id="{E1782902-60E8-4094-AFE7-FDEE52594092}"/>
              </a:ext>
            </a:extLst>
          </p:cNvPr>
          <p:cNvSpPr>
            <a:spLocks noGrp="1"/>
          </p:cNvSpPr>
          <p:nvPr>
            <p:ph type="clipArt" sz="half" idx="2"/>
          </p:nvPr>
        </p:nvSpPr>
        <p:spPr/>
      </p:sp>
      <p:pic>
        <p:nvPicPr>
          <p:cNvPr id="27650" name="Picture 2" descr="Image result for 魏碑">
            <a:extLst>
              <a:ext uri="{FF2B5EF4-FFF2-40B4-BE49-F238E27FC236}">
                <a16:creationId xmlns:a16="http://schemas.microsoft.com/office/drawing/2014/main" id="{8946EF45-01FC-494B-9B28-05FDB052C7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081212"/>
            <a:ext cx="6096000" cy="437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272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B4F2D9C-63C4-434A-BF83-07EBE1522422}"/>
              </a:ext>
            </a:extLst>
          </p:cNvPr>
          <p:cNvSpPr>
            <a:spLocks noGrp="1" noChangeArrowheads="1"/>
          </p:cNvSpPr>
          <p:nvPr>
            <p:ph type="title"/>
          </p:nvPr>
        </p:nvSpPr>
        <p:spPr/>
        <p:txBody>
          <a:bodyPr>
            <a:normAutofit fontScale="90000"/>
          </a:bodyPr>
          <a:lstStyle/>
          <a:p>
            <a:pPr algn="ctr"/>
            <a:r>
              <a:rPr lang="zh-CN" altLang="zh-CN" dirty="0"/>
              <a:t> </a:t>
            </a:r>
            <a:r>
              <a:rPr lang="zh-CN" altLang="en-US" dirty="0"/>
              <a:t>行 书 </a:t>
            </a:r>
            <a:r>
              <a:rPr lang="en-MY" altLang="zh-CN" dirty="0" err="1"/>
              <a:t>Tulisan</a:t>
            </a:r>
            <a:r>
              <a:rPr lang="en-MY" altLang="zh-CN" dirty="0"/>
              <a:t> Xin</a:t>
            </a:r>
            <a:br>
              <a:rPr lang="en-MY" altLang="zh-CN" dirty="0">
                <a:ea typeface="楷体" pitchFamily="49" charset="-122"/>
              </a:rPr>
            </a:br>
            <a:r>
              <a:rPr lang="zh-CN" altLang="en-US" dirty="0">
                <a:ea typeface="楷体" pitchFamily="49" charset="-122"/>
              </a:rPr>
              <a:t>宋 </a:t>
            </a:r>
            <a:r>
              <a:rPr lang="en-MY" altLang="zh-CN" dirty="0">
                <a:ea typeface="楷体" pitchFamily="49" charset="-122"/>
              </a:rPr>
              <a:t>(</a:t>
            </a:r>
            <a:r>
              <a:rPr lang="en-MY" altLang="zh-CN" dirty="0" err="1">
                <a:ea typeface="楷体" pitchFamily="49" charset="-122"/>
              </a:rPr>
              <a:t>Dinasti</a:t>
            </a:r>
            <a:r>
              <a:rPr lang="en-MY" altLang="zh-CN" dirty="0">
                <a:ea typeface="楷体" pitchFamily="49" charset="-122"/>
              </a:rPr>
              <a:t> Song, 960 M-1279M</a:t>
            </a:r>
            <a:endParaRPr lang="zh-CN" altLang="en-US" dirty="0"/>
          </a:p>
        </p:txBody>
      </p:sp>
      <p:pic>
        <p:nvPicPr>
          <p:cNvPr id="28676" name="Picture 4">
            <a:extLst>
              <a:ext uri="{FF2B5EF4-FFF2-40B4-BE49-F238E27FC236}">
                <a16:creationId xmlns:a16="http://schemas.microsoft.com/office/drawing/2014/main" id="{30671836-3B73-4581-8A80-A2F4A363F2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757" y="1523999"/>
            <a:ext cx="1447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nline Image Placeholder 2">
            <a:extLst>
              <a:ext uri="{FF2B5EF4-FFF2-40B4-BE49-F238E27FC236}">
                <a16:creationId xmlns:a16="http://schemas.microsoft.com/office/drawing/2014/main" id="{2CA40BA7-A0C4-43E6-B83B-F21F00AEB5ED}"/>
              </a:ext>
            </a:extLst>
          </p:cNvPr>
          <p:cNvSpPr>
            <a:spLocks noGrp="1"/>
          </p:cNvSpPr>
          <p:nvPr>
            <p:ph type="clipArt" sz="half" idx="2"/>
          </p:nvPr>
        </p:nvSpPr>
        <p:spPr/>
      </p:sp>
      <p:pic>
        <p:nvPicPr>
          <p:cNvPr id="16386" name="Picture 2" descr="Image result for 行书">
            <a:extLst>
              <a:ext uri="{FF2B5EF4-FFF2-40B4-BE49-F238E27FC236}">
                <a16:creationId xmlns:a16="http://schemas.microsoft.com/office/drawing/2014/main" id="{A7D08F1C-8E7C-4F21-860F-094DB223C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132" y="1909762"/>
            <a:ext cx="5762625"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730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2AB7B81-A5FB-4252-A905-9255AF83B547}"/>
              </a:ext>
            </a:extLst>
          </p:cNvPr>
          <p:cNvSpPr>
            <a:spLocks noGrp="1" noChangeArrowheads="1"/>
          </p:cNvSpPr>
          <p:nvPr>
            <p:ph type="title"/>
          </p:nvPr>
        </p:nvSpPr>
        <p:spPr/>
        <p:txBody>
          <a:bodyPr>
            <a:normAutofit fontScale="90000"/>
          </a:bodyPr>
          <a:lstStyle/>
          <a:p>
            <a:pPr algn="ctr"/>
            <a:r>
              <a:rPr lang="zh-CN" altLang="en-US" dirty="0"/>
              <a:t> </a:t>
            </a:r>
            <a:r>
              <a:rPr lang="zh-CN" altLang="en-US" i="0" dirty="0"/>
              <a:t>草 书 </a:t>
            </a:r>
            <a:r>
              <a:rPr lang="en-MY" altLang="zh-CN" i="0" dirty="0" err="1"/>
              <a:t>Tulisan</a:t>
            </a:r>
            <a:r>
              <a:rPr lang="en-MY" altLang="zh-CN" i="0" dirty="0"/>
              <a:t> Cao (</a:t>
            </a:r>
            <a:r>
              <a:rPr lang="en-MY" altLang="zh-CN" i="0" dirty="0" err="1"/>
              <a:t>Rumput</a:t>
            </a:r>
            <a:r>
              <a:rPr lang="en-MY" altLang="zh-CN" i="0" dirty="0"/>
              <a:t>)</a:t>
            </a:r>
            <a:br>
              <a:rPr lang="en-MY" altLang="zh-CN" i="0" dirty="0"/>
            </a:br>
            <a:r>
              <a:rPr lang="zh-CN" altLang="en-US" dirty="0">
                <a:ea typeface="楷体" pitchFamily="49" charset="-122"/>
              </a:rPr>
              <a:t>汉 </a:t>
            </a:r>
            <a:r>
              <a:rPr lang="en-MY" altLang="zh-CN" dirty="0">
                <a:ea typeface="楷体" pitchFamily="49" charset="-122"/>
              </a:rPr>
              <a:t>(</a:t>
            </a:r>
            <a:r>
              <a:rPr lang="en-MY" altLang="zh-CN" dirty="0" err="1">
                <a:ea typeface="楷体" pitchFamily="49" charset="-122"/>
              </a:rPr>
              <a:t>Dinasti</a:t>
            </a:r>
            <a:r>
              <a:rPr lang="en-MY" altLang="zh-CN" dirty="0">
                <a:ea typeface="楷体" pitchFamily="49" charset="-122"/>
              </a:rPr>
              <a:t> Han 202SM-8M)</a:t>
            </a:r>
            <a:br>
              <a:rPr lang="en-MY" altLang="zh-CN" dirty="0"/>
            </a:br>
            <a:endParaRPr lang="zh-CN" altLang="en-US" dirty="0"/>
          </a:p>
        </p:txBody>
      </p:sp>
      <p:pic>
        <p:nvPicPr>
          <p:cNvPr id="29699" name="Picture 3">
            <a:extLst>
              <a:ext uri="{FF2B5EF4-FFF2-40B4-BE49-F238E27FC236}">
                <a16:creationId xmlns:a16="http://schemas.microsoft.com/office/drawing/2014/main" id="{E02DAE1D-4DB7-4E4D-9227-46DACC65C561}"/>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380922" y="1524000"/>
            <a:ext cx="3810000" cy="4114800"/>
          </a:xfrm>
        </p:spPr>
      </p:pic>
      <p:pic>
        <p:nvPicPr>
          <p:cNvPr id="17410" name="Picture 2" descr="Image result for 草书">
            <a:extLst>
              <a:ext uri="{FF2B5EF4-FFF2-40B4-BE49-F238E27FC236}">
                <a16:creationId xmlns:a16="http://schemas.microsoft.com/office/drawing/2014/main" id="{9D588E22-5F1F-48E2-A134-26E1FD533D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4563062" cy="3593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221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76737A0D-7DFA-44F3-ACEA-DC3FC58C33E8}"/>
              </a:ext>
            </a:extLst>
          </p:cNvPr>
          <p:cNvSpPr>
            <a:spLocks noGrp="1" noChangeArrowheads="1"/>
          </p:cNvSpPr>
          <p:nvPr>
            <p:ph type="title"/>
          </p:nvPr>
        </p:nvSpPr>
        <p:spPr/>
        <p:txBody>
          <a:bodyPr/>
          <a:lstStyle/>
          <a:p>
            <a:endParaRPr lang="zh-CN" altLang="en-US"/>
          </a:p>
        </p:txBody>
      </p:sp>
      <p:sp>
        <p:nvSpPr>
          <p:cNvPr id="31747" name="Rectangle 3">
            <a:extLst>
              <a:ext uri="{FF2B5EF4-FFF2-40B4-BE49-F238E27FC236}">
                <a16:creationId xmlns:a16="http://schemas.microsoft.com/office/drawing/2014/main" id="{43314DA6-B7FE-4622-937F-B6686E63C111}"/>
              </a:ext>
            </a:extLst>
          </p:cNvPr>
          <p:cNvSpPr>
            <a:spLocks noGrp="1" noChangeArrowheads="1"/>
          </p:cNvSpPr>
          <p:nvPr>
            <p:ph idx="1"/>
          </p:nvPr>
        </p:nvSpPr>
        <p:spPr/>
        <p:txBody>
          <a:bodyPr/>
          <a:lstStyle/>
          <a:p>
            <a:endParaRPr lang="zh-CN" altLang="en-US" dirty="0"/>
          </a:p>
          <a:p>
            <a:r>
              <a:rPr lang="zh-CN" altLang="en-US" dirty="0">
                <a:ea typeface="楷体" pitchFamily="49" charset="-122"/>
              </a:rPr>
              <a:t>从 宋 代 白 话 运 用 起， 对 文 言 文 造 成 冲 击。1919 年 之 五 四 运 动 摧 毁 文 言 文。</a:t>
            </a:r>
            <a:r>
              <a:rPr lang="en-MY" altLang="zh-CN" dirty="0">
                <a:ea typeface="楷体" pitchFamily="49" charset="-122"/>
              </a:rPr>
              <a:t>Bahasa </a:t>
            </a:r>
            <a:r>
              <a:rPr lang="en-MY" altLang="zh-CN" dirty="0" err="1">
                <a:ea typeface="楷体" pitchFamily="49" charset="-122"/>
              </a:rPr>
              <a:t>Klasik</a:t>
            </a:r>
            <a:r>
              <a:rPr lang="en-MY" altLang="zh-CN" dirty="0">
                <a:ea typeface="楷体" pitchFamily="49" charset="-122"/>
              </a:rPr>
              <a:t> </a:t>
            </a:r>
            <a:r>
              <a:rPr lang="en-MY" altLang="zh-CN" dirty="0" err="1">
                <a:ea typeface="楷体" pitchFamily="49" charset="-122"/>
              </a:rPr>
              <a:t>telah</a:t>
            </a:r>
            <a:r>
              <a:rPr lang="en-MY" altLang="zh-CN" dirty="0">
                <a:ea typeface="楷体" pitchFamily="49" charset="-122"/>
              </a:rPr>
              <a:t> </a:t>
            </a:r>
            <a:r>
              <a:rPr lang="en-MY" altLang="zh-CN" dirty="0" err="1">
                <a:ea typeface="楷体" pitchFamily="49" charset="-122"/>
              </a:rPr>
              <a:t>diganti</a:t>
            </a:r>
            <a:r>
              <a:rPr lang="en-MY" altLang="zh-CN" dirty="0">
                <a:ea typeface="楷体" pitchFamily="49" charset="-122"/>
              </a:rPr>
              <a:t> </a:t>
            </a:r>
            <a:r>
              <a:rPr lang="en-MY" altLang="zh-CN" dirty="0" err="1">
                <a:ea typeface="楷体" pitchFamily="49" charset="-122"/>
              </a:rPr>
              <a:t>dengan</a:t>
            </a:r>
            <a:r>
              <a:rPr lang="en-MY" altLang="zh-CN" dirty="0">
                <a:ea typeface="楷体" pitchFamily="49" charset="-122"/>
              </a:rPr>
              <a:t> Bahasa </a:t>
            </a:r>
            <a:r>
              <a:rPr lang="en-MY" altLang="zh-CN" dirty="0" err="1">
                <a:ea typeface="楷体" pitchFamily="49" charset="-122"/>
              </a:rPr>
              <a:t>vanekular</a:t>
            </a:r>
            <a:r>
              <a:rPr lang="en-MY" altLang="zh-CN" dirty="0">
                <a:ea typeface="楷体" pitchFamily="49" charset="-122"/>
              </a:rPr>
              <a:t> </a:t>
            </a:r>
            <a:r>
              <a:rPr lang="en-MY" altLang="zh-CN" dirty="0" err="1">
                <a:ea typeface="楷体" pitchFamily="49" charset="-122"/>
              </a:rPr>
              <a:t>moden</a:t>
            </a:r>
            <a:r>
              <a:rPr lang="en-MY" altLang="zh-CN" dirty="0">
                <a:ea typeface="楷体" pitchFamily="49" charset="-122"/>
              </a:rPr>
              <a:t> </a:t>
            </a:r>
            <a:r>
              <a:rPr lang="en-MY" altLang="zh-CN" dirty="0" err="1">
                <a:ea typeface="楷体" pitchFamily="49" charset="-122"/>
              </a:rPr>
              <a:t>sejak</a:t>
            </a:r>
            <a:r>
              <a:rPr lang="en-MY" altLang="zh-CN" dirty="0">
                <a:ea typeface="楷体" pitchFamily="49" charset="-122"/>
              </a:rPr>
              <a:t> 1919.</a:t>
            </a:r>
            <a:endParaRPr lang="zh-CN" altLang="en-US" dirty="0">
              <a:ea typeface="楷体" pitchFamily="49" charset="-122"/>
            </a:endParaRPr>
          </a:p>
          <a:p>
            <a:endParaRPr lang="en-MY" altLang="zh-CN" dirty="0">
              <a:ea typeface="楷体" pitchFamily="49" charset="-122"/>
            </a:endParaRPr>
          </a:p>
          <a:p>
            <a:r>
              <a:rPr lang="zh-CN" altLang="en-US" dirty="0">
                <a:ea typeface="楷体" pitchFamily="49" charset="-122"/>
              </a:rPr>
              <a:t> 汉 字 现 有 六 千 至 一 万 二 百 字， 但 仅 有 约 六 千 常 用 字。</a:t>
            </a:r>
            <a:endParaRPr lang="en-MY" altLang="zh-CN" dirty="0">
              <a:ea typeface="楷体" pitchFamily="49" charset="-122"/>
            </a:endParaRPr>
          </a:p>
          <a:p>
            <a:pPr algn="just"/>
            <a:r>
              <a:rPr lang="en-MY" altLang="zh-CN" dirty="0" err="1">
                <a:ea typeface="楷体" pitchFamily="49" charset="-122"/>
              </a:rPr>
              <a:t>Huruf</a:t>
            </a:r>
            <a:r>
              <a:rPr lang="en-MY" altLang="zh-CN" dirty="0">
                <a:ea typeface="楷体" pitchFamily="49" charset="-122"/>
              </a:rPr>
              <a:t> Mandarin: 6000-12000, yang </a:t>
            </a:r>
            <a:r>
              <a:rPr lang="en-MY" altLang="zh-CN" dirty="0" err="1">
                <a:ea typeface="楷体" pitchFamily="49" charset="-122"/>
              </a:rPr>
              <a:t>aktif</a:t>
            </a:r>
            <a:r>
              <a:rPr lang="en-MY" altLang="zh-CN" dirty="0">
                <a:ea typeface="楷体" pitchFamily="49" charset="-122"/>
              </a:rPr>
              <a:t> and </a:t>
            </a:r>
            <a:r>
              <a:rPr lang="en-MY" altLang="zh-CN" dirty="0" err="1">
                <a:ea typeface="楷体" pitchFamily="49" charset="-122"/>
              </a:rPr>
              <a:t>kerap</a:t>
            </a:r>
            <a:r>
              <a:rPr lang="en-MY" altLang="zh-CN" dirty="0">
                <a:ea typeface="楷体" pitchFamily="49" charset="-122"/>
              </a:rPr>
              <a:t> </a:t>
            </a:r>
            <a:r>
              <a:rPr lang="en-MY" altLang="zh-CN" dirty="0" err="1">
                <a:ea typeface="楷体" pitchFamily="49" charset="-122"/>
              </a:rPr>
              <a:t>digunakan</a:t>
            </a:r>
            <a:r>
              <a:rPr lang="en-MY" altLang="zh-CN" dirty="0">
                <a:ea typeface="楷体" pitchFamily="49" charset="-122"/>
              </a:rPr>
              <a:t> 6000</a:t>
            </a:r>
          </a:p>
          <a:p>
            <a:endParaRPr lang="en-MY" altLang="zh-CN" dirty="0">
              <a:ea typeface="楷体" pitchFamily="49" charset="-122"/>
            </a:endParaRPr>
          </a:p>
          <a:p>
            <a:pPr>
              <a:buFontTx/>
              <a:buNone/>
            </a:pPr>
            <a:endParaRPr lang="zh-CN" altLang="en-US" dirty="0"/>
          </a:p>
          <a:p>
            <a:endParaRPr lang="zh-CN" altLang="en-US" dirty="0"/>
          </a:p>
          <a:p>
            <a:pPr>
              <a:buFontTx/>
              <a:buNone/>
            </a:pPr>
            <a:endParaRPr lang="zh-CN" altLang="en-US" dirty="0"/>
          </a:p>
        </p:txBody>
      </p:sp>
    </p:spTree>
    <p:extLst>
      <p:ext uri="{BB962C8B-B14F-4D97-AF65-F5344CB8AC3E}">
        <p14:creationId xmlns:p14="http://schemas.microsoft.com/office/powerpoint/2010/main" val="42305901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D3CD3B2-48D1-49C7-9461-895BCDDC1228}"/>
              </a:ext>
            </a:extLst>
          </p:cNvPr>
          <p:cNvSpPr>
            <a:spLocks noGrp="1" noChangeArrowheads="1"/>
          </p:cNvSpPr>
          <p:nvPr>
            <p:ph type="title"/>
          </p:nvPr>
        </p:nvSpPr>
        <p:spPr/>
        <p:txBody>
          <a:bodyPr>
            <a:normAutofit fontScale="90000"/>
          </a:bodyPr>
          <a:lstStyle/>
          <a:p>
            <a:pPr algn="ctr"/>
            <a:r>
              <a:rPr lang="zh-CN" altLang="en-US" b="1" i="0" u="sng" dirty="0">
                <a:solidFill>
                  <a:schemeClr val="tx1"/>
                </a:solidFill>
                <a:ea typeface="楷体" pitchFamily="49" charset="-122"/>
              </a:rPr>
              <a:t>现 代 汉 语 /  华 文 概 念</a:t>
            </a:r>
            <a:br>
              <a:rPr lang="en-MY" altLang="zh-CN" b="1" i="0" u="sng" dirty="0">
                <a:solidFill>
                  <a:schemeClr val="tx1"/>
                </a:solidFill>
                <a:ea typeface="楷体" pitchFamily="49" charset="-122"/>
              </a:rPr>
            </a:br>
            <a:r>
              <a:rPr lang="en-MY" altLang="zh-CN" b="1" u="sng" dirty="0" err="1">
                <a:solidFill>
                  <a:schemeClr val="tx1"/>
                </a:solidFill>
                <a:ea typeface="楷体" pitchFamily="49" charset="-122"/>
              </a:rPr>
              <a:t>Konsep</a:t>
            </a:r>
            <a:r>
              <a:rPr lang="en-MY" altLang="zh-CN" b="1" u="sng" dirty="0">
                <a:solidFill>
                  <a:schemeClr val="tx1"/>
                </a:solidFill>
                <a:ea typeface="楷体" pitchFamily="49" charset="-122"/>
              </a:rPr>
              <a:t> </a:t>
            </a:r>
            <a:r>
              <a:rPr lang="en-MY" altLang="zh-CN" b="1" i="0" u="sng" dirty="0">
                <a:solidFill>
                  <a:schemeClr val="tx1"/>
                </a:solidFill>
                <a:ea typeface="楷体" pitchFamily="49" charset="-122"/>
              </a:rPr>
              <a:t>Bahasa Mandarin </a:t>
            </a:r>
            <a:r>
              <a:rPr lang="en-MY" altLang="zh-CN" b="1" i="0" u="sng" dirty="0" err="1">
                <a:solidFill>
                  <a:schemeClr val="tx1"/>
                </a:solidFill>
                <a:ea typeface="楷体" pitchFamily="49" charset="-122"/>
              </a:rPr>
              <a:t>Moden</a:t>
            </a:r>
            <a:r>
              <a:rPr lang="en-MY" altLang="zh-CN" b="1" i="0" u="sng" dirty="0">
                <a:solidFill>
                  <a:schemeClr val="tx1"/>
                </a:solidFill>
                <a:ea typeface="楷体" pitchFamily="49" charset="-122"/>
              </a:rPr>
              <a:t> / </a:t>
            </a:r>
            <a:r>
              <a:rPr lang="en-MY" altLang="zh-CN" b="1" i="0" u="sng" dirty="0" err="1">
                <a:solidFill>
                  <a:schemeClr val="tx1"/>
                </a:solidFill>
                <a:ea typeface="楷体" pitchFamily="49" charset="-122"/>
              </a:rPr>
              <a:t>Cina</a:t>
            </a:r>
            <a:br>
              <a:rPr lang="zh-CN" altLang="en-US" b="1" i="0" u="sng" dirty="0">
                <a:solidFill>
                  <a:schemeClr val="tx1"/>
                </a:solidFill>
              </a:rPr>
            </a:br>
            <a:endParaRPr lang="zh-CN" altLang="en-US" b="1" i="0" u="sng" dirty="0">
              <a:solidFill>
                <a:schemeClr val="tx1"/>
              </a:solidFill>
            </a:endParaRPr>
          </a:p>
        </p:txBody>
      </p:sp>
      <p:sp>
        <p:nvSpPr>
          <p:cNvPr id="22531" name="Rectangle 3">
            <a:extLst>
              <a:ext uri="{FF2B5EF4-FFF2-40B4-BE49-F238E27FC236}">
                <a16:creationId xmlns:a16="http://schemas.microsoft.com/office/drawing/2014/main" id="{18BC026E-1C1A-41A6-BFF9-76191D65E560}"/>
              </a:ext>
            </a:extLst>
          </p:cNvPr>
          <p:cNvSpPr>
            <a:spLocks noGrp="1" noChangeArrowheads="1"/>
          </p:cNvSpPr>
          <p:nvPr>
            <p:ph idx="1"/>
          </p:nvPr>
        </p:nvSpPr>
        <p:spPr/>
        <p:txBody>
          <a:bodyPr>
            <a:normAutofit/>
          </a:bodyPr>
          <a:lstStyle/>
          <a:p>
            <a:r>
              <a:rPr lang="zh-CN" altLang="en-US" dirty="0">
                <a:ea typeface="楷体" pitchFamily="49" charset="-122"/>
              </a:rPr>
              <a:t> </a:t>
            </a:r>
            <a:r>
              <a:rPr lang="zh-CN" altLang="en-US" sz="3200" dirty="0">
                <a:ea typeface="楷体" pitchFamily="49" charset="-122"/>
              </a:rPr>
              <a:t>中 国  </a:t>
            </a:r>
            <a:r>
              <a:rPr lang="en-MY" altLang="zh-CN" sz="3200" dirty="0">
                <a:ea typeface="楷体" pitchFamily="49" charset="-122"/>
              </a:rPr>
              <a:t>China</a:t>
            </a:r>
            <a:r>
              <a:rPr lang="zh-CN" altLang="en-US" sz="3200" dirty="0">
                <a:ea typeface="楷体" pitchFamily="49" charset="-122"/>
              </a:rPr>
              <a:t>－－ 普 通 话 </a:t>
            </a:r>
            <a:r>
              <a:rPr lang="en-MY" altLang="zh-CN" sz="3200" dirty="0">
                <a:ea typeface="楷体" pitchFamily="49" charset="-122"/>
              </a:rPr>
              <a:t>Putonghua</a:t>
            </a:r>
          </a:p>
          <a:p>
            <a:endParaRPr lang="zh-CN" altLang="en-US" sz="3200" dirty="0"/>
          </a:p>
          <a:p>
            <a:r>
              <a:rPr lang="zh-CN" altLang="en-US" sz="3200" dirty="0">
                <a:ea typeface="楷体" pitchFamily="49" charset="-122"/>
              </a:rPr>
              <a:t> 台 湾 </a:t>
            </a:r>
            <a:r>
              <a:rPr lang="en-MY" altLang="zh-CN" sz="3200" dirty="0">
                <a:ea typeface="楷体" pitchFamily="49" charset="-122"/>
              </a:rPr>
              <a:t>Taiwan</a:t>
            </a:r>
            <a:r>
              <a:rPr lang="zh-CN" altLang="en-US" sz="3200" dirty="0">
                <a:ea typeface="楷体" pitchFamily="49" charset="-122"/>
              </a:rPr>
              <a:t>－－ 国 语 </a:t>
            </a:r>
            <a:r>
              <a:rPr lang="en-MY" altLang="zh-CN" sz="3200" dirty="0">
                <a:ea typeface="楷体" pitchFamily="49" charset="-122"/>
              </a:rPr>
              <a:t>Bahasa </a:t>
            </a:r>
            <a:r>
              <a:rPr lang="en-MY" altLang="zh-CN" sz="3200" dirty="0" err="1">
                <a:ea typeface="楷体" pitchFamily="49" charset="-122"/>
              </a:rPr>
              <a:t>Kebangsaan</a:t>
            </a:r>
            <a:endParaRPr lang="en-MY" altLang="zh-CN" sz="3200" dirty="0">
              <a:ea typeface="楷体" pitchFamily="49" charset="-122"/>
            </a:endParaRPr>
          </a:p>
          <a:p>
            <a:endParaRPr lang="zh-CN" altLang="en-US" sz="3200" dirty="0"/>
          </a:p>
          <a:p>
            <a:r>
              <a:rPr lang="zh-CN" altLang="en-US" sz="3200" dirty="0">
                <a:ea typeface="楷体" pitchFamily="49" charset="-122"/>
              </a:rPr>
              <a:t> 海 外 </a:t>
            </a:r>
            <a:r>
              <a:rPr lang="en-MY" altLang="zh-CN" sz="3200" dirty="0" err="1">
                <a:ea typeface="楷体" pitchFamily="49" charset="-122"/>
              </a:rPr>
              <a:t>Seberang</a:t>
            </a:r>
            <a:r>
              <a:rPr lang="en-MY" altLang="zh-CN" sz="3200" dirty="0">
                <a:ea typeface="楷体" pitchFamily="49" charset="-122"/>
              </a:rPr>
              <a:t> </a:t>
            </a:r>
            <a:r>
              <a:rPr lang="en-MY" altLang="zh-CN" sz="3200" dirty="0" err="1">
                <a:ea typeface="楷体" pitchFamily="49" charset="-122"/>
              </a:rPr>
              <a:t>Laut</a:t>
            </a:r>
            <a:r>
              <a:rPr lang="zh-CN" altLang="en-US" sz="3200" dirty="0">
                <a:ea typeface="楷体" pitchFamily="49" charset="-122"/>
              </a:rPr>
              <a:t>－－ 华 语 </a:t>
            </a:r>
            <a:r>
              <a:rPr lang="en-MY" altLang="zh-CN" sz="3200" dirty="0">
                <a:ea typeface="楷体" pitchFamily="49" charset="-122"/>
              </a:rPr>
              <a:t>Bahasa </a:t>
            </a:r>
            <a:r>
              <a:rPr lang="en-MY" altLang="zh-CN" sz="3200" dirty="0" err="1">
                <a:ea typeface="楷体" pitchFamily="49" charset="-122"/>
              </a:rPr>
              <a:t>Cina</a:t>
            </a:r>
            <a:endParaRPr lang="zh-CN" altLang="en-US" sz="3200" dirty="0">
              <a:ea typeface="楷体" pitchFamily="49" charset="-122"/>
            </a:endParaRPr>
          </a:p>
          <a:p>
            <a:pPr algn="ctr">
              <a:buFontTx/>
              <a:buNone/>
            </a:pPr>
            <a:endParaRPr lang="zh-CN" altLang="en-US" dirty="0">
              <a:ea typeface="楷体" pitchFamily="49" charset="-122"/>
            </a:endParaRPr>
          </a:p>
          <a:p>
            <a:pPr algn="ctr">
              <a:buFontTx/>
              <a:buNone/>
            </a:pPr>
            <a:endParaRPr lang="zh-CN" altLang="en-US" sz="4000" dirty="0"/>
          </a:p>
        </p:txBody>
      </p:sp>
    </p:spTree>
    <p:extLst>
      <p:ext uri="{BB962C8B-B14F-4D97-AF65-F5344CB8AC3E}">
        <p14:creationId xmlns:p14="http://schemas.microsoft.com/office/powerpoint/2010/main" val="2467067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15923-F415-410B-BFEC-3A610520F987}"/>
              </a:ext>
            </a:extLst>
          </p:cNvPr>
          <p:cNvSpPr>
            <a:spLocks noGrp="1"/>
          </p:cNvSpPr>
          <p:nvPr>
            <p:ph type="title"/>
          </p:nvPr>
        </p:nvSpPr>
        <p:spPr/>
        <p:txBody>
          <a:bodyPr>
            <a:normAutofit fontScale="90000"/>
          </a:bodyPr>
          <a:lstStyle/>
          <a:p>
            <a:r>
              <a:rPr lang="zh-CN" altLang="en-US" dirty="0">
                <a:ea typeface="楷体" pitchFamily="49" charset="-122"/>
              </a:rPr>
              <a:t>其 它 须 要 厘 清 的 观 念： 汉 语、普 通 话、 中 文。</a:t>
            </a:r>
            <a:r>
              <a:rPr lang="en-MY" altLang="zh-CN" dirty="0" err="1">
                <a:ea typeface="楷体" pitchFamily="49" charset="-122"/>
              </a:rPr>
              <a:t>Apa</a:t>
            </a:r>
            <a:r>
              <a:rPr lang="en-MY" altLang="zh-CN" dirty="0">
                <a:ea typeface="楷体" pitchFamily="49" charset="-122"/>
              </a:rPr>
              <a:t> </a:t>
            </a:r>
            <a:r>
              <a:rPr lang="en-MY" altLang="zh-CN" dirty="0" err="1">
                <a:ea typeface="楷体" pitchFamily="49" charset="-122"/>
              </a:rPr>
              <a:t>perbezaan</a:t>
            </a:r>
            <a:r>
              <a:rPr lang="en-MY" altLang="zh-CN" dirty="0">
                <a:ea typeface="楷体" pitchFamily="49" charset="-122"/>
              </a:rPr>
              <a:t> </a:t>
            </a:r>
            <a:r>
              <a:rPr lang="en-MY" altLang="zh-CN" dirty="0" err="1">
                <a:ea typeface="楷体" pitchFamily="49" charset="-122"/>
              </a:rPr>
              <a:t>antara</a:t>
            </a:r>
            <a:r>
              <a:rPr lang="en-MY" altLang="zh-CN" dirty="0">
                <a:ea typeface="楷体" pitchFamily="49" charset="-122"/>
              </a:rPr>
              <a:t> Mandarin, Putonghua and Bahasa China</a:t>
            </a:r>
            <a:br>
              <a:rPr lang="en-MY" altLang="zh-CN" dirty="0">
                <a:ea typeface="楷体" pitchFamily="49" charset="-122"/>
              </a:rPr>
            </a:br>
            <a:br>
              <a:rPr lang="en-MY" altLang="zh-CN" dirty="0">
                <a:ea typeface="楷体" pitchFamily="49" charset="-122"/>
              </a:rPr>
            </a:br>
            <a:br>
              <a:rPr lang="zh-CN" altLang="en-US" dirty="0"/>
            </a:br>
            <a:endParaRPr lang="en-MY" dirty="0"/>
          </a:p>
        </p:txBody>
      </p:sp>
      <p:sp>
        <p:nvSpPr>
          <p:cNvPr id="3" name="Content Placeholder 2">
            <a:extLst>
              <a:ext uri="{FF2B5EF4-FFF2-40B4-BE49-F238E27FC236}">
                <a16:creationId xmlns:a16="http://schemas.microsoft.com/office/drawing/2014/main" id="{14637580-14B5-454C-8D64-66551135C526}"/>
              </a:ext>
            </a:extLst>
          </p:cNvPr>
          <p:cNvSpPr>
            <a:spLocks noGrp="1"/>
          </p:cNvSpPr>
          <p:nvPr>
            <p:ph idx="1"/>
          </p:nvPr>
        </p:nvSpPr>
        <p:spPr>
          <a:xfrm>
            <a:off x="677334" y="2425148"/>
            <a:ext cx="8596668" cy="3616214"/>
          </a:xfrm>
        </p:spPr>
        <p:txBody>
          <a:bodyPr>
            <a:normAutofit fontScale="85000" lnSpcReduction="20000"/>
          </a:bodyPr>
          <a:lstStyle/>
          <a:p>
            <a:endParaRPr lang="en-MY" altLang="zh-CN" dirty="0">
              <a:ea typeface="楷体" pitchFamily="49" charset="-122"/>
            </a:endParaRPr>
          </a:p>
          <a:p>
            <a:pPr algn="just"/>
            <a:r>
              <a:rPr lang="zh-CN" altLang="en-US" dirty="0">
                <a:ea typeface="楷体" pitchFamily="49" charset="-122"/>
              </a:rPr>
              <a:t>中 文 </a:t>
            </a:r>
            <a:r>
              <a:rPr lang="en-MY" altLang="zh-CN" dirty="0">
                <a:ea typeface="楷体" pitchFamily="49" charset="-122"/>
              </a:rPr>
              <a:t>Bahasa China/ </a:t>
            </a:r>
            <a:r>
              <a:rPr lang="en-MY" altLang="zh-CN" dirty="0" err="1">
                <a:ea typeface="楷体" pitchFamily="49" charset="-122"/>
              </a:rPr>
              <a:t>Cina</a:t>
            </a:r>
            <a:r>
              <a:rPr lang="en-MY" altLang="zh-CN" dirty="0">
                <a:ea typeface="楷体" pitchFamily="49" charset="-122"/>
              </a:rPr>
              <a:t>: China </a:t>
            </a:r>
            <a:r>
              <a:rPr lang="en-MY" altLang="zh-CN" dirty="0" err="1">
                <a:ea typeface="楷体" pitchFamily="49" charset="-122"/>
              </a:rPr>
              <a:t>terdiri</a:t>
            </a:r>
            <a:r>
              <a:rPr lang="en-MY" altLang="zh-CN" dirty="0">
                <a:ea typeface="楷体" pitchFamily="49" charset="-122"/>
              </a:rPr>
              <a:t> </a:t>
            </a:r>
            <a:r>
              <a:rPr lang="en-MY" altLang="zh-CN" dirty="0" err="1">
                <a:ea typeface="楷体" pitchFamily="49" charset="-122"/>
              </a:rPr>
              <a:t>daripada</a:t>
            </a:r>
            <a:r>
              <a:rPr lang="en-MY" altLang="zh-CN" dirty="0">
                <a:ea typeface="楷体" pitchFamily="49" charset="-122"/>
              </a:rPr>
              <a:t> 56 </a:t>
            </a:r>
            <a:r>
              <a:rPr lang="en-MY" altLang="zh-CN" dirty="0" err="1">
                <a:ea typeface="楷体" pitchFamily="49" charset="-122"/>
              </a:rPr>
              <a:t>suku</a:t>
            </a:r>
            <a:r>
              <a:rPr lang="en-MY" altLang="zh-CN" dirty="0">
                <a:ea typeface="楷体" pitchFamily="49" charset="-122"/>
              </a:rPr>
              <a:t> </a:t>
            </a:r>
            <a:r>
              <a:rPr lang="en-MY" altLang="zh-CN" dirty="0" err="1">
                <a:ea typeface="楷体" pitchFamily="49" charset="-122"/>
              </a:rPr>
              <a:t>kaum</a:t>
            </a:r>
            <a:r>
              <a:rPr lang="en-MY" altLang="zh-CN" dirty="0">
                <a:ea typeface="楷体" pitchFamily="49" charset="-122"/>
              </a:rPr>
              <a:t> yang </a:t>
            </a:r>
            <a:r>
              <a:rPr lang="en-MY" altLang="zh-CN" dirty="0" err="1">
                <a:ea typeface="楷体" pitchFamily="49" charset="-122"/>
              </a:rPr>
              <a:t>mempunyai</a:t>
            </a:r>
            <a:r>
              <a:rPr lang="en-MY" altLang="zh-CN" dirty="0">
                <a:ea typeface="楷体" pitchFamily="49" charset="-122"/>
              </a:rPr>
              <a:t> </a:t>
            </a:r>
            <a:r>
              <a:rPr lang="en-MY" altLang="zh-CN" dirty="0" err="1">
                <a:ea typeface="楷体" pitchFamily="49" charset="-122"/>
              </a:rPr>
              <a:t>lebih</a:t>
            </a:r>
            <a:r>
              <a:rPr lang="en-MY" altLang="zh-CN" dirty="0">
                <a:ea typeface="楷体" pitchFamily="49" charset="-122"/>
              </a:rPr>
              <a:t> </a:t>
            </a:r>
            <a:r>
              <a:rPr lang="en-MY" altLang="zh-CN" dirty="0" err="1">
                <a:ea typeface="楷体" pitchFamily="49" charset="-122"/>
              </a:rPr>
              <a:t>dari</a:t>
            </a:r>
            <a:r>
              <a:rPr lang="en-MY" altLang="zh-CN" dirty="0">
                <a:ea typeface="楷体" pitchFamily="49" charset="-122"/>
              </a:rPr>
              <a:t> 80 </a:t>
            </a:r>
            <a:r>
              <a:rPr lang="en-MY" altLang="zh-CN" dirty="0" err="1">
                <a:ea typeface="楷体" pitchFamily="49" charset="-122"/>
              </a:rPr>
              <a:t>bahasa</a:t>
            </a:r>
            <a:r>
              <a:rPr lang="en-MY" altLang="zh-CN" dirty="0">
                <a:ea typeface="楷体" pitchFamily="49" charset="-122"/>
              </a:rPr>
              <a:t>, </a:t>
            </a:r>
            <a:r>
              <a:rPr lang="en-MY" altLang="zh-CN" dirty="0" err="1">
                <a:ea typeface="楷体" pitchFamily="49" charset="-122"/>
              </a:rPr>
              <a:t>kesemuanya</a:t>
            </a:r>
            <a:r>
              <a:rPr lang="en-MY" altLang="zh-CN" dirty="0">
                <a:ea typeface="楷体" pitchFamily="49" charset="-122"/>
              </a:rPr>
              <a:t> </a:t>
            </a:r>
            <a:r>
              <a:rPr lang="en-MY" altLang="zh-CN" dirty="0" err="1">
                <a:ea typeface="楷体" pitchFamily="49" charset="-122"/>
              </a:rPr>
              <a:t>boleh</a:t>
            </a:r>
            <a:r>
              <a:rPr lang="en-MY" altLang="zh-CN" dirty="0">
                <a:ea typeface="楷体" pitchFamily="49" charset="-122"/>
              </a:rPr>
              <a:t> </a:t>
            </a:r>
            <a:r>
              <a:rPr lang="en-MY" altLang="zh-CN" dirty="0" err="1">
                <a:ea typeface="楷体" pitchFamily="49" charset="-122"/>
              </a:rPr>
              <a:t>dikenali</a:t>
            </a:r>
            <a:r>
              <a:rPr lang="en-MY" altLang="zh-CN" dirty="0">
                <a:ea typeface="楷体" pitchFamily="49" charset="-122"/>
              </a:rPr>
              <a:t> </a:t>
            </a:r>
            <a:r>
              <a:rPr lang="en-MY" altLang="zh-CN" dirty="0" err="1">
                <a:ea typeface="楷体" pitchFamily="49" charset="-122"/>
              </a:rPr>
              <a:t>sebagai</a:t>
            </a:r>
            <a:r>
              <a:rPr lang="en-MY" altLang="zh-CN" dirty="0">
                <a:ea typeface="楷体" pitchFamily="49" charset="-122"/>
              </a:rPr>
              <a:t> Bhs China</a:t>
            </a:r>
          </a:p>
          <a:p>
            <a:pPr algn="just"/>
            <a:r>
              <a:rPr lang="zh-CN" altLang="en-US" dirty="0">
                <a:ea typeface="楷体" pitchFamily="49" charset="-122"/>
              </a:rPr>
              <a:t>中国由</a:t>
            </a:r>
            <a:r>
              <a:rPr lang="en-US" altLang="zh-CN" dirty="0">
                <a:ea typeface="楷体" pitchFamily="49" charset="-122"/>
              </a:rPr>
              <a:t>56</a:t>
            </a:r>
            <a:r>
              <a:rPr lang="zh-CN" altLang="en-US" dirty="0">
                <a:ea typeface="楷体" pitchFamily="49" charset="-122"/>
              </a:rPr>
              <a:t>个部民族组成，共有</a:t>
            </a:r>
            <a:r>
              <a:rPr lang="en-US" altLang="zh-CN" dirty="0">
                <a:ea typeface="楷体" pitchFamily="49" charset="-122"/>
              </a:rPr>
              <a:t>80</a:t>
            </a:r>
            <a:r>
              <a:rPr lang="zh-CN" altLang="en-US" dirty="0">
                <a:ea typeface="楷体" pitchFamily="49" charset="-122"/>
              </a:rPr>
              <a:t>多种语言，所有这些部落的语言为广义的中文</a:t>
            </a:r>
            <a:endParaRPr lang="en-MY" altLang="zh-CN" dirty="0">
              <a:ea typeface="楷体" pitchFamily="49" charset="-122"/>
            </a:endParaRPr>
          </a:p>
          <a:p>
            <a:pPr algn="just"/>
            <a:r>
              <a:rPr lang="zh-CN" altLang="en-US" dirty="0">
                <a:ea typeface="楷体" pitchFamily="49" charset="-122"/>
              </a:rPr>
              <a:t>汉 语 </a:t>
            </a:r>
            <a:r>
              <a:rPr lang="en-MY" altLang="zh-CN" dirty="0">
                <a:ea typeface="楷体" pitchFamily="49" charset="-122"/>
              </a:rPr>
              <a:t>Mandarin: Bahasa Han, Bahasa yang </a:t>
            </a:r>
            <a:r>
              <a:rPr lang="en-MY" altLang="zh-CN" dirty="0" err="1">
                <a:ea typeface="楷体" pitchFamily="49" charset="-122"/>
              </a:rPr>
              <a:t>ditutur</a:t>
            </a:r>
            <a:r>
              <a:rPr lang="en-MY" altLang="zh-CN" dirty="0">
                <a:ea typeface="楷体" pitchFamily="49" charset="-122"/>
              </a:rPr>
              <a:t> </a:t>
            </a:r>
            <a:r>
              <a:rPr lang="en-MY" altLang="zh-CN" dirty="0" err="1">
                <a:ea typeface="楷体" pitchFamily="49" charset="-122"/>
              </a:rPr>
              <a:t>oleh</a:t>
            </a:r>
            <a:r>
              <a:rPr lang="en-MY" altLang="zh-CN" dirty="0">
                <a:ea typeface="楷体" pitchFamily="49" charset="-122"/>
              </a:rPr>
              <a:t> 94% </a:t>
            </a:r>
            <a:r>
              <a:rPr lang="en-MY" altLang="zh-CN" dirty="0" err="1">
                <a:ea typeface="楷体" pitchFamily="49" charset="-122"/>
              </a:rPr>
              <a:t>penduduk</a:t>
            </a:r>
            <a:r>
              <a:rPr lang="en-MY" altLang="zh-CN" dirty="0">
                <a:ea typeface="楷体" pitchFamily="49" charset="-122"/>
              </a:rPr>
              <a:t> Han, </a:t>
            </a:r>
            <a:r>
              <a:rPr lang="en-MY" altLang="zh-CN" dirty="0" err="1">
                <a:ea typeface="楷体" pitchFamily="49" charset="-122"/>
              </a:rPr>
              <a:t>dan</a:t>
            </a:r>
            <a:r>
              <a:rPr lang="en-MY" altLang="zh-CN" dirty="0">
                <a:ea typeface="楷体" pitchFamily="49" charset="-122"/>
              </a:rPr>
              <a:t> </a:t>
            </a:r>
            <a:r>
              <a:rPr lang="en-MY" altLang="zh-CN" dirty="0" err="1">
                <a:ea typeface="楷体" pitchFamily="49" charset="-122"/>
              </a:rPr>
              <a:t>menjadi</a:t>
            </a:r>
            <a:r>
              <a:rPr lang="en-MY" altLang="zh-CN" dirty="0">
                <a:ea typeface="楷体" pitchFamily="49" charset="-122"/>
              </a:rPr>
              <a:t> lingua </a:t>
            </a:r>
            <a:r>
              <a:rPr lang="en-MY" altLang="zh-CN" dirty="0" err="1">
                <a:ea typeface="楷体" pitchFamily="49" charset="-122"/>
              </a:rPr>
              <a:t>fanka</a:t>
            </a:r>
            <a:r>
              <a:rPr lang="en-MY" altLang="zh-CN" dirty="0">
                <a:ea typeface="楷体" pitchFamily="49" charset="-122"/>
              </a:rPr>
              <a:t> </a:t>
            </a:r>
            <a:r>
              <a:rPr lang="en-MY" altLang="zh-CN" dirty="0" err="1">
                <a:ea typeface="楷体" pitchFamily="49" charset="-122"/>
              </a:rPr>
              <a:t>dan</a:t>
            </a:r>
            <a:r>
              <a:rPr lang="en-MY" altLang="zh-CN" dirty="0">
                <a:ea typeface="楷体" pitchFamily="49" charset="-122"/>
              </a:rPr>
              <a:t> symbol </a:t>
            </a:r>
            <a:r>
              <a:rPr lang="en-MY" altLang="zh-CN" dirty="0" err="1">
                <a:ea typeface="楷体" pitchFamily="49" charset="-122"/>
              </a:rPr>
              <a:t>penyatuan</a:t>
            </a:r>
            <a:r>
              <a:rPr lang="en-MY" altLang="zh-CN" dirty="0">
                <a:ea typeface="楷体" pitchFamily="49" charset="-122"/>
              </a:rPr>
              <a:t> </a:t>
            </a:r>
            <a:r>
              <a:rPr lang="en-MY" altLang="zh-CN" dirty="0" err="1">
                <a:ea typeface="楷体" pitchFamily="49" charset="-122"/>
              </a:rPr>
              <a:t>negara</a:t>
            </a:r>
            <a:r>
              <a:rPr lang="en-MY" altLang="zh-CN" dirty="0">
                <a:ea typeface="楷体" pitchFamily="49" charset="-122"/>
              </a:rPr>
              <a:t> </a:t>
            </a:r>
            <a:r>
              <a:rPr lang="zh-CN" altLang="en-US" dirty="0">
                <a:ea typeface="楷体" pitchFamily="49" charset="-122"/>
              </a:rPr>
              <a:t>汉族语言，占汉族人口的</a:t>
            </a:r>
            <a:r>
              <a:rPr lang="en-US" altLang="zh-CN" dirty="0">
                <a:ea typeface="楷体" pitchFamily="49" charset="-122"/>
              </a:rPr>
              <a:t>94</a:t>
            </a:r>
            <a:r>
              <a:rPr lang="zh-CN" altLang="en-US" dirty="0">
                <a:ea typeface="楷体" pitchFamily="49" charset="-122"/>
              </a:rPr>
              <a:t>％，成为民族团结的通用语言</a:t>
            </a:r>
            <a:endParaRPr lang="en-MY" altLang="zh-CN" dirty="0">
              <a:ea typeface="楷体" pitchFamily="49" charset="-122"/>
            </a:endParaRPr>
          </a:p>
          <a:p>
            <a:pPr algn="just"/>
            <a:r>
              <a:rPr lang="zh-CN" altLang="en-US" dirty="0">
                <a:ea typeface="楷体" pitchFamily="49" charset="-122"/>
              </a:rPr>
              <a:t>普 通 话 </a:t>
            </a:r>
            <a:r>
              <a:rPr lang="en-MY" altLang="zh-CN" dirty="0">
                <a:ea typeface="楷体" pitchFamily="49" charset="-122"/>
              </a:rPr>
              <a:t>Putonghua: Bahasa </a:t>
            </a:r>
            <a:r>
              <a:rPr lang="en-MY" altLang="zh-CN" dirty="0" err="1">
                <a:ea typeface="楷体" pitchFamily="49" charset="-122"/>
              </a:rPr>
              <a:t>pertuturan</a:t>
            </a:r>
            <a:r>
              <a:rPr lang="en-MY" altLang="zh-CN" dirty="0">
                <a:ea typeface="楷体" pitchFamily="49" charset="-122"/>
              </a:rPr>
              <a:t> </a:t>
            </a:r>
            <a:r>
              <a:rPr lang="en-MY" altLang="zh-CN" dirty="0" err="1">
                <a:ea typeface="楷体" pitchFamily="49" charset="-122"/>
              </a:rPr>
              <a:t>antara</a:t>
            </a:r>
            <a:r>
              <a:rPr lang="en-MY" altLang="zh-CN" dirty="0">
                <a:ea typeface="楷体" pitchFamily="49" charset="-122"/>
              </a:rPr>
              <a:t> </a:t>
            </a:r>
            <a:r>
              <a:rPr lang="en-MY" altLang="zh-CN" dirty="0" err="1">
                <a:ea typeface="楷体" pitchFamily="49" charset="-122"/>
              </a:rPr>
              <a:t>kaum</a:t>
            </a:r>
            <a:r>
              <a:rPr lang="en-MY" altLang="zh-CN" dirty="0">
                <a:ea typeface="楷体" pitchFamily="49" charset="-122"/>
              </a:rPr>
              <a:t> China yang </a:t>
            </a:r>
            <a:r>
              <a:rPr lang="en-MY" altLang="zh-CN" dirty="0" err="1">
                <a:ea typeface="楷体" pitchFamily="49" charset="-122"/>
              </a:rPr>
              <a:t>berasaskan</a:t>
            </a:r>
            <a:r>
              <a:rPr lang="en-MY" altLang="zh-CN" dirty="0">
                <a:ea typeface="楷体" pitchFamily="49" charset="-122"/>
              </a:rPr>
              <a:t> Bahasa Mandarin </a:t>
            </a:r>
            <a:r>
              <a:rPr lang="en-MY" altLang="zh-CN" dirty="0" err="1">
                <a:ea typeface="楷体" pitchFamily="49" charset="-122"/>
              </a:rPr>
              <a:t>baku</a:t>
            </a:r>
            <a:r>
              <a:rPr lang="en-MY" altLang="zh-CN" dirty="0">
                <a:ea typeface="楷体" pitchFamily="49" charset="-122"/>
              </a:rPr>
              <a:t>.</a:t>
            </a:r>
            <a:r>
              <a:rPr lang="zh-CN" altLang="en-US" dirty="0">
                <a:ea typeface="楷体" pitchFamily="49" charset="-122"/>
              </a:rPr>
              <a:t> </a:t>
            </a:r>
            <a:r>
              <a:rPr lang="en-MY" altLang="zh-CN" dirty="0" err="1">
                <a:ea typeface="楷体" pitchFamily="49" charset="-122"/>
              </a:rPr>
              <a:t>Dihasilkan</a:t>
            </a:r>
            <a:r>
              <a:rPr lang="en-MY" altLang="zh-CN" dirty="0">
                <a:ea typeface="楷体" pitchFamily="49" charset="-122"/>
              </a:rPr>
              <a:t> </a:t>
            </a:r>
            <a:r>
              <a:rPr lang="en-MY" altLang="zh-CN" dirty="0" err="1">
                <a:ea typeface="楷体" pitchFamily="49" charset="-122"/>
              </a:rPr>
              <a:t>pada</a:t>
            </a:r>
            <a:r>
              <a:rPr lang="en-MY" altLang="zh-CN" dirty="0">
                <a:ea typeface="楷体" pitchFamily="49" charset="-122"/>
              </a:rPr>
              <a:t> 1955, </a:t>
            </a:r>
            <a:r>
              <a:rPr lang="en-MY" altLang="zh-CN" dirty="0" err="1">
                <a:ea typeface="楷体" pitchFamily="49" charset="-122"/>
              </a:rPr>
              <a:t>berlandaskan</a:t>
            </a:r>
            <a:r>
              <a:rPr lang="en-MY" altLang="zh-CN" dirty="0">
                <a:ea typeface="楷体" pitchFamily="49" charset="-122"/>
              </a:rPr>
              <a:t> </a:t>
            </a:r>
            <a:r>
              <a:rPr lang="en-MY" altLang="zh-CN" dirty="0" err="1">
                <a:ea typeface="楷体" pitchFamily="49" charset="-122"/>
              </a:rPr>
              <a:t>dialek</a:t>
            </a:r>
            <a:r>
              <a:rPr lang="en-MY" altLang="zh-CN" dirty="0">
                <a:ea typeface="楷体" pitchFamily="49" charset="-122"/>
              </a:rPr>
              <a:t> Beijing </a:t>
            </a:r>
            <a:r>
              <a:rPr lang="en-MY" altLang="zh-CN" dirty="0" err="1">
                <a:ea typeface="楷体" pitchFamily="49" charset="-122"/>
              </a:rPr>
              <a:t>dan</a:t>
            </a:r>
            <a:r>
              <a:rPr lang="en-MY" altLang="zh-CN" dirty="0">
                <a:ea typeface="楷体" pitchFamily="49" charset="-122"/>
              </a:rPr>
              <a:t> Bahasa </a:t>
            </a:r>
            <a:r>
              <a:rPr lang="en-MY" altLang="zh-CN" dirty="0" err="1">
                <a:ea typeface="楷体" pitchFamily="49" charset="-122"/>
              </a:rPr>
              <a:t>utara</a:t>
            </a:r>
            <a:r>
              <a:rPr lang="en-MY" altLang="zh-CN" dirty="0">
                <a:ea typeface="楷体" pitchFamily="49" charset="-122"/>
              </a:rPr>
              <a:t>.</a:t>
            </a:r>
          </a:p>
          <a:p>
            <a:pPr marL="0" indent="0" algn="just">
              <a:buNone/>
            </a:pPr>
            <a:r>
              <a:rPr lang="zh-CN" altLang="en-US" dirty="0">
                <a:ea typeface="楷体" pitchFamily="49" charset="-122"/>
              </a:rPr>
              <a:t>       国家语言规范统一的语言，以北方语言为标准，促进不同民族间的交流。</a:t>
            </a:r>
            <a:endParaRPr lang="en-MY" altLang="zh-CN" dirty="0">
              <a:ea typeface="楷体" pitchFamily="49" charset="-122"/>
            </a:endParaRPr>
          </a:p>
          <a:p>
            <a:pPr marL="0" indent="0">
              <a:buNone/>
            </a:pPr>
            <a:endParaRPr lang="en-MY" dirty="0"/>
          </a:p>
          <a:p>
            <a:pPr marL="0" indent="0" algn="just">
              <a:buNone/>
            </a:pPr>
            <a:r>
              <a:rPr lang="en-MY" dirty="0" err="1"/>
              <a:t>Dialek</a:t>
            </a:r>
            <a:r>
              <a:rPr lang="en-MY" dirty="0"/>
              <a:t>: </a:t>
            </a:r>
            <a:r>
              <a:rPr lang="en-MY" dirty="0" err="1"/>
              <a:t>Seperti</a:t>
            </a:r>
            <a:r>
              <a:rPr lang="en-MY" dirty="0"/>
              <a:t> Cantonese and </a:t>
            </a:r>
            <a:r>
              <a:rPr lang="en-MY" dirty="0" err="1"/>
              <a:t>Hokkien</a:t>
            </a:r>
            <a:r>
              <a:rPr lang="en-MY" dirty="0"/>
              <a:t>, </a:t>
            </a:r>
            <a:r>
              <a:rPr lang="en-MY" dirty="0" err="1"/>
              <a:t>mengunakan</a:t>
            </a:r>
            <a:r>
              <a:rPr lang="en-MY" dirty="0"/>
              <a:t> </a:t>
            </a:r>
            <a:r>
              <a:rPr lang="en-MY" dirty="0" err="1"/>
              <a:t>huruf</a:t>
            </a:r>
            <a:r>
              <a:rPr lang="en-MY" dirty="0"/>
              <a:t> yang </a:t>
            </a:r>
            <a:r>
              <a:rPr lang="en-MY" dirty="0" err="1"/>
              <a:t>sama</a:t>
            </a:r>
            <a:r>
              <a:rPr lang="en-MY" dirty="0"/>
              <a:t> </a:t>
            </a:r>
            <a:r>
              <a:rPr lang="en-MY" dirty="0" err="1"/>
              <a:t>tetapi</a:t>
            </a:r>
            <a:r>
              <a:rPr lang="en-MY" dirty="0"/>
              <a:t> </a:t>
            </a:r>
            <a:r>
              <a:rPr lang="en-MY" dirty="0" err="1"/>
              <a:t>disebut</a:t>
            </a:r>
            <a:r>
              <a:rPr lang="en-MY" dirty="0"/>
              <a:t> </a:t>
            </a:r>
            <a:r>
              <a:rPr lang="en-MY" dirty="0" err="1"/>
              <a:t>dalam</a:t>
            </a:r>
            <a:r>
              <a:rPr lang="en-MY" dirty="0"/>
              <a:t> </a:t>
            </a:r>
            <a:r>
              <a:rPr lang="en-MY" dirty="0" err="1"/>
              <a:t>sebutan</a:t>
            </a:r>
            <a:r>
              <a:rPr lang="en-MY" dirty="0"/>
              <a:t> </a:t>
            </a:r>
            <a:r>
              <a:rPr lang="en-MY" dirty="0" err="1"/>
              <a:t>tersendiri</a:t>
            </a:r>
            <a:r>
              <a:rPr lang="en-MY" dirty="0"/>
              <a:t>. </a:t>
            </a:r>
            <a:r>
              <a:rPr lang="en-MY" dirty="0" err="1"/>
              <a:t>Penyatuan</a:t>
            </a:r>
            <a:r>
              <a:rPr lang="en-MY" dirty="0"/>
              <a:t> </a:t>
            </a:r>
            <a:r>
              <a:rPr lang="en-MY" dirty="0" err="1"/>
              <a:t>tulisan</a:t>
            </a:r>
            <a:r>
              <a:rPr lang="en-MY" dirty="0"/>
              <a:t> </a:t>
            </a:r>
            <a:r>
              <a:rPr lang="en-MY" dirty="0" err="1"/>
              <a:t>dan</a:t>
            </a:r>
            <a:r>
              <a:rPr lang="en-MY" dirty="0"/>
              <a:t> </a:t>
            </a:r>
            <a:r>
              <a:rPr lang="en-MY" dirty="0" err="1"/>
              <a:t>bukan</a:t>
            </a:r>
            <a:r>
              <a:rPr lang="en-MY" dirty="0"/>
              <a:t> </a:t>
            </a:r>
            <a:r>
              <a:rPr lang="en-MY" dirty="0" err="1"/>
              <a:t>penyatuan</a:t>
            </a:r>
            <a:r>
              <a:rPr lang="en-MY" dirty="0"/>
              <a:t> </a:t>
            </a:r>
            <a:r>
              <a:rPr lang="en-MY" dirty="0" err="1"/>
              <a:t>sebutan</a:t>
            </a:r>
            <a:r>
              <a:rPr lang="en-MY" dirty="0"/>
              <a:t>, </a:t>
            </a:r>
            <a:r>
              <a:rPr lang="en-MY" dirty="0" err="1"/>
              <a:t>jadi</a:t>
            </a:r>
            <a:r>
              <a:rPr lang="en-MY" dirty="0"/>
              <a:t> </a:t>
            </a:r>
            <a:r>
              <a:rPr lang="en-MY" dirty="0" err="1"/>
              <a:t>penyatuan</a:t>
            </a:r>
            <a:r>
              <a:rPr lang="en-MY" dirty="0"/>
              <a:t> </a:t>
            </a:r>
            <a:r>
              <a:rPr lang="en-MY" dirty="0" err="1"/>
              <a:t>sebutan</a:t>
            </a:r>
            <a:r>
              <a:rPr lang="en-MY" dirty="0"/>
              <a:t> </a:t>
            </a:r>
            <a:r>
              <a:rPr lang="en-MY" dirty="0" err="1"/>
              <a:t>dijalankan</a:t>
            </a:r>
            <a:r>
              <a:rPr lang="en-MY" dirty="0"/>
              <a:t> </a:t>
            </a:r>
            <a:r>
              <a:rPr lang="en-MY" dirty="0" err="1"/>
              <a:t>melalui</a:t>
            </a:r>
            <a:r>
              <a:rPr lang="en-MY" dirty="0"/>
              <a:t> </a:t>
            </a:r>
            <a:r>
              <a:rPr lang="en-MY" dirty="0" err="1"/>
              <a:t>pembangunan</a:t>
            </a:r>
            <a:r>
              <a:rPr lang="en-MY" dirty="0"/>
              <a:t> Putonghua.</a:t>
            </a:r>
          </a:p>
        </p:txBody>
      </p:sp>
    </p:spTree>
    <p:extLst>
      <p:ext uri="{BB962C8B-B14F-4D97-AF65-F5344CB8AC3E}">
        <p14:creationId xmlns:p14="http://schemas.microsoft.com/office/powerpoint/2010/main" val="188498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92949-C6E1-44DD-AA73-8EE939FF43E4}"/>
              </a:ext>
            </a:extLst>
          </p:cNvPr>
          <p:cNvSpPr>
            <a:spLocks noGrp="1"/>
          </p:cNvSpPr>
          <p:nvPr>
            <p:ph type="title"/>
          </p:nvPr>
        </p:nvSpPr>
        <p:spPr>
          <a:xfrm>
            <a:off x="652416" y="710360"/>
            <a:ext cx="8160606" cy="1111873"/>
          </a:xfrm>
        </p:spPr>
        <p:txBody>
          <a:bodyPr/>
          <a:lstStyle/>
          <a:p>
            <a:endParaRPr lang="en-MY" dirty="0"/>
          </a:p>
        </p:txBody>
      </p:sp>
      <p:sp>
        <p:nvSpPr>
          <p:cNvPr id="3" name="Content Placeholder 2">
            <a:extLst>
              <a:ext uri="{FF2B5EF4-FFF2-40B4-BE49-F238E27FC236}">
                <a16:creationId xmlns:a16="http://schemas.microsoft.com/office/drawing/2014/main" id="{7BAABE53-30C0-46AF-9C0C-3E6CE7140AB3}"/>
              </a:ext>
            </a:extLst>
          </p:cNvPr>
          <p:cNvSpPr>
            <a:spLocks noGrp="1"/>
          </p:cNvSpPr>
          <p:nvPr>
            <p:ph idx="1"/>
          </p:nvPr>
        </p:nvSpPr>
        <p:spPr/>
        <p:txBody>
          <a:bodyPr/>
          <a:lstStyle/>
          <a:p>
            <a:endParaRPr lang="en-MY"/>
          </a:p>
        </p:txBody>
      </p:sp>
      <p:pic>
        <p:nvPicPr>
          <p:cNvPr id="21506" name="Picture 2" descr="Image result for 汉语世界分布">
            <a:extLst>
              <a:ext uri="{FF2B5EF4-FFF2-40B4-BE49-F238E27FC236}">
                <a16:creationId xmlns:a16="http://schemas.microsoft.com/office/drawing/2014/main" id="{342E288D-1FBA-47E8-B429-0DB582AAC3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496" y="198783"/>
            <a:ext cx="8680174" cy="6162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4286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E7059EF-555E-4ADF-A28C-3411303BDEC7}"/>
              </a:ext>
            </a:extLst>
          </p:cNvPr>
          <p:cNvSpPr>
            <a:spLocks noGrp="1" noChangeArrowheads="1"/>
          </p:cNvSpPr>
          <p:nvPr>
            <p:ph type="title"/>
          </p:nvPr>
        </p:nvSpPr>
        <p:spPr/>
        <p:txBody>
          <a:bodyPr>
            <a:normAutofit fontScale="90000"/>
          </a:bodyPr>
          <a:lstStyle/>
          <a:p>
            <a:pPr algn="l"/>
            <a:r>
              <a:rPr lang="zh-CN" altLang="en-US" b="1" i="0" u="sng" dirty="0">
                <a:solidFill>
                  <a:schemeClr val="tx1"/>
                </a:solidFill>
                <a:ea typeface="楷体" pitchFamily="49" charset="-122"/>
              </a:rPr>
              <a:t>当 代  汉 语 热 潮 </a:t>
            </a:r>
            <a:r>
              <a:rPr lang="en-MY" altLang="zh-CN" b="1" u="sng" dirty="0" err="1">
                <a:solidFill>
                  <a:schemeClr val="tx1"/>
                </a:solidFill>
                <a:ea typeface="楷体" pitchFamily="49" charset="-122"/>
              </a:rPr>
              <a:t>Kehangatan</a:t>
            </a:r>
            <a:r>
              <a:rPr lang="en-MY" altLang="zh-CN" b="1" u="sng" dirty="0">
                <a:solidFill>
                  <a:schemeClr val="tx1"/>
                </a:solidFill>
                <a:ea typeface="楷体" pitchFamily="49" charset="-122"/>
              </a:rPr>
              <a:t> </a:t>
            </a:r>
            <a:r>
              <a:rPr lang="en-MY" altLang="zh-CN" b="1" u="sng" dirty="0" err="1">
                <a:solidFill>
                  <a:schemeClr val="tx1"/>
                </a:solidFill>
                <a:ea typeface="楷体" pitchFamily="49" charset="-122"/>
              </a:rPr>
              <a:t>Pembelajaran</a:t>
            </a:r>
            <a:r>
              <a:rPr lang="en-MY" altLang="zh-CN" b="1" u="sng" dirty="0">
                <a:solidFill>
                  <a:schemeClr val="tx1"/>
                </a:solidFill>
                <a:ea typeface="楷体" pitchFamily="49" charset="-122"/>
              </a:rPr>
              <a:t> Bahasa Mandarin </a:t>
            </a:r>
            <a:r>
              <a:rPr lang="en-MY" altLang="zh-CN" b="1" u="sng" dirty="0" err="1">
                <a:solidFill>
                  <a:schemeClr val="tx1"/>
                </a:solidFill>
                <a:ea typeface="楷体" pitchFamily="49" charset="-122"/>
              </a:rPr>
              <a:t>Terkini</a:t>
            </a:r>
            <a:br>
              <a:rPr lang="zh-CN" altLang="en-US" b="1" i="0" u="sng" dirty="0">
                <a:solidFill>
                  <a:schemeClr val="tx1"/>
                </a:solidFill>
              </a:rPr>
            </a:br>
            <a:endParaRPr lang="zh-CN" altLang="en-US" b="1" i="0" u="sng" dirty="0">
              <a:solidFill>
                <a:schemeClr val="tx1"/>
              </a:solidFill>
            </a:endParaRPr>
          </a:p>
        </p:txBody>
      </p:sp>
      <p:sp>
        <p:nvSpPr>
          <p:cNvPr id="20483" name="Rectangle 3">
            <a:extLst>
              <a:ext uri="{FF2B5EF4-FFF2-40B4-BE49-F238E27FC236}">
                <a16:creationId xmlns:a16="http://schemas.microsoft.com/office/drawing/2014/main" id="{992652B5-7DA1-4B50-8EEA-7079B4E394C4}"/>
              </a:ext>
            </a:extLst>
          </p:cNvPr>
          <p:cNvSpPr>
            <a:spLocks noGrp="1" noChangeArrowheads="1"/>
          </p:cNvSpPr>
          <p:nvPr>
            <p:ph idx="1"/>
          </p:nvPr>
        </p:nvSpPr>
        <p:spPr>
          <a:xfrm>
            <a:off x="2077278" y="2040835"/>
            <a:ext cx="7772400" cy="4648200"/>
          </a:xfrm>
        </p:spPr>
        <p:txBody>
          <a:bodyPr/>
          <a:lstStyle/>
          <a:p>
            <a:r>
              <a:rPr lang="zh-CN" altLang="en-US" dirty="0">
                <a:ea typeface="楷体" pitchFamily="49" charset="-122"/>
              </a:rPr>
              <a:t>强 势 的 民 族 造 就 强 势 的 语 文。</a:t>
            </a:r>
            <a:endParaRPr lang="en-MY" altLang="zh-CN" dirty="0">
              <a:ea typeface="楷体" pitchFamily="49" charset="-122"/>
            </a:endParaRPr>
          </a:p>
          <a:p>
            <a:r>
              <a:rPr lang="en-MY" altLang="zh-CN" dirty="0" err="1">
                <a:ea typeface="楷体" pitchFamily="49" charset="-122"/>
              </a:rPr>
              <a:t>Kekuatan</a:t>
            </a:r>
            <a:r>
              <a:rPr lang="en-MY" altLang="zh-CN" dirty="0">
                <a:ea typeface="楷体" pitchFamily="49" charset="-122"/>
              </a:rPr>
              <a:t> Bahasa </a:t>
            </a:r>
            <a:r>
              <a:rPr lang="en-MY" altLang="zh-CN" dirty="0" err="1">
                <a:ea typeface="楷体" pitchFamily="49" charset="-122"/>
              </a:rPr>
              <a:t>berikutan</a:t>
            </a:r>
            <a:r>
              <a:rPr lang="en-MY" altLang="zh-CN" dirty="0">
                <a:ea typeface="楷体" pitchFamily="49" charset="-122"/>
              </a:rPr>
              <a:t> </a:t>
            </a:r>
            <a:r>
              <a:rPr lang="en-MY" altLang="zh-CN" dirty="0" err="1">
                <a:ea typeface="楷体" pitchFamily="49" charset="-122"/>
              </a:rPr>
              <a:t>kekuatan</a:t>
            </a:r>
            <a:r>
              <a:rPr lang="en-MY" altLang="zh-CN" dirty="0">
                <a:ea typeface="楷体" pitchFamily="49" charset="-122"/>
              </a:rPr>
              <a:t> </a:t>
            </a:r>
            <a:r>
              <a:rPr lang="en-MY" altLang="zh-CN" dirty="0" err="1">
                <a:ea typeface="楷体" pitchFamily="49" charset="-122"/>
              </a:rPr>
              <a:t>bangsa</a:t>
            </a:r>
            <a:endParaRPr lang="zh-CN" altLang="en-US" dirty="0"/>
          </a:p>
          <a:p>
            <a:endParaRPr lang="zh-CN" altLang="en-US" dirty="0"/>
          </a:p>
          <a:p>
            <a:r>
              <a:rPr lang="zh-CN" altLang="en-US" dirty="0">
                <a:ea typeface="楷体" pitchFamily="49" charset="-122"/>
              </a:rPr>
              <a:t>五 份 一 的 世 界 人 口， 与 英 文 及 西 班 牙 文 三 强 鼎 力。</a:t>
            </a:r>
            <a:endParaRPr lang="en-MY" altLang="zh-CN" dirty="0">
              <a:ea typeface="楷体" pitchFamily="49" charset="-122"/>
            </a:endParaRPr>
          </a:p>
          <a:p>
            <a:r>
              <a:rPr lang="en-MY" altLang="zh-CN" dirty="0" err="1">
                <a:ea typeface="楷体" pitchFamily="49" charset="-122"/>
              </a:rPr>
              <a:t>Ditutur</a:t>
            </a:r>
            <a:r>
              <a:rPr lang="en-MY" altLang="zh-CN" dirty="0">
                <a:ea typeface="楷体" pitchFamily="49" charset="-122"/>
              </a:rPr>
              <a:t> </a:t>
            </a:r>
            <a:r>
              <a:rPr lang="en-MY" altLang="zh-CN" dirty="0" err="1">
                <a:ea typeface="楷体" pitchFamily="49" charset="-122"/>
              </a:rPr>
              <a:t>oleh</a:t>
            </a:r>
            <a:r>
              <a:rPr lang="en-MY" altLang="zh-CN" dirty="0">
                <a:ea typeface="楷体" pitchFamily="49" charset="-122"/>
              </a:rPr>
              <a:t> 20% </a:t>
            </a:r>
            <a:r>
              <a:rPr lang="en-MY" altLang="zh-CN" dirty="0" err="1">
                <a:ea typeface="楷体" pitchFamily="49" charset="-122"/>
              </a:rPr>
              <a:t>penduduk</a:t>
            </a:r>
            <a:r>
              <a:rPr lang="en-MY" altLang="zh-CN" dirty="0">
                <a:ea typeface="楷体" pitchFamily="49" charset="-122"/>
              </a:rPr>
              <a:t> dunia, </a:t>
            </a:r>
            <a:r>
              <a:rPr lang="en-MY" altLang="zh-CN" dirty="0" err="1">
                <a:ea typeface="楷体" pitchFamily="49" charset="-122"/>
              </a:rPr>
              <a:t>dan</a:t>
            </a:r>
            <a:r>
              <a:rPr lang="en-MY" altLang="zh-CN" dirty="0">
                <a:ea typeface="楷体" pitchFamily="49" charset="-122"/>
              </a:rPr>
              <a:t> Bersama-</a:t>
            </a:r>
            <a:r>
              <a:rPr lang="en-MY" altLang="zh-CN" dirty="0" err="1">
                <a:ea typeface="楷体" pitchFamily="49" charset="-122"/>
              </a:rPr>
              <a:t>sama</a:t>
            </a:r>
            <a:r>
              <a:rPr lang="en-MY" altLang="zh-CN" dirty="0">
                <a:ea typeface="楷体" pitchFamily="49" charset="-122"/>
              </a:rPr>
              <a:t> Bahasa </a:t>
            </a:r>
            <a:r>
              <a:rPr lang="en-MY" altLang="zh-CN" dirty="0" err="1">
                <a:ea typeface="楷体" pitchFamily="49" charset="-122"/>
              </a:rPr>
              <a:t>Inggeris</a:t>
            </a:r>
            <a:r>
              <a:rPr lang="en-MY" altLang="zh-CN" dirty="0">
                <a:ea typeface="楷体" pitchFamily="49" charset="-122"/>
              </a:rPr>
              <a:t> and </a:t>
            </a:r>
            <a:r>
              <a:rPr lang="en-MY" altLang="zh-CN" dirty="0" err="1">
                <a:ea typeface="楷体" pitchFamily="49" charset="-122"/>
              </a:rPr>
              <a:t>Seponyol</a:t>
            </a:r>
            <a:r>
              <a:rPr lang="en-MY" altLang="zh-CN" dirty="0">
                <a:ea typeface="楷体" pitchFamily="49" charset="-122"/>
              </a:rPr>
              <a:t> </a:t>
            </a:r>
            <a:r>
              <a:rPr lang="en-MY" altLang="zh-CN" dirty="0" err="1">
                <a:ea typeface="楷体" pitchFamily="49" charset="-122"/>
              </a:rPr>
              <a:t>menjadi</a:t>
            </a:r>
            <a:r>
              <a:rPr lang="en-MY" altLang="zh-CN" dirty="0">
                <a:ea typeface="楷体" pitchFamily="49" charset="-122"/>
              </a:rPr>
              <a:t> </a:t>
            </a:r>
            <a:r>
              <a:rPr lang="en-MY" altLang="zh-CN" dirty="0" err="1">
                <a:ea typeface="楷体" pitchFamily="49" charset="-122"/>
              </a:rPr>
              <a:t>tiga</a:t>
            </a:r>
            <a:r>
              <a:rPr lang="en-MY" altLang="zh-CN" dirty="0">
                <a:ea typeface="楷体" pitchFamily="49" charset="-122"/>
              </a:rPr>
              <a:t> Bahasa </a:t>
            </a:r>
            <a:r>
              <a:rPr lang="en-MY" altLang="zh-CN" dirty="0" err="1">
                <a:ea typeface="楷体" pitchFamily="49" charset="-122"/>
              </a:rPr>
              <a:t>utama</a:t>
            </a:r>
            <a:r>
              <a:rPr lang="en-MY" altLang="zh-CN" dirty="0">
                <a:ea typeface="楷体" pitchFamily="49" charset="-122"/>
              </a:rPr>
              <a:t> dunia</a:t>
            </a:r>
            <a:r>
              <a:rPr lang="zh-CN" altLang="en-US" dirty="0">
                <a:ea typeface="楷体" pitchFamily="49" charset="-122"/>
              </a:rPr>
              <a:t> </a:t>
            </a:r>
          </a:p>
          <a:p>
            <a:endParaRPr lang="zh-CN" altLang="en-US" dirty="0">
              <a:ea typeface="楷体" pitchFamily="49" charset="-122"/>
            </a:endParaRPr>
          </a:p>
          <a:p>
            <a:endParaRPr lang="zh-CN" altLang="en-US" dirty="0">
              <a:latin typeface="Arial Black" panose="020B0A04020102020204" pitchFamily="34" charset="0"/>
            </a:endParaRPr>
          </a:p>
        </p:txBody>
      </p:sp>
    </p:spTree>
    <p:extLst>
      <p:ext uri="{BB962C8B-B14F-4D97-AF65-F5344CB8AC3E}">
        <p14:creationId xmlns:p14="http://schemas.microsoft.com/office/powerpoint/2010/main" val="23019710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7FE1A4-77BA-45CC-B771-DCADEE3AEE4F}"/>
              </a:ext>
            </a:extLst>
          </p:cNvPr>
          <p:cNvSpPr>
            <a:spLocks noGrp="1"/>
          </p:cNvSpPr>
          <p:nvPr>
            <p:ph idx="1"/>
          </p:nvPr>
        </p:nvSpPr>
        <p:spPr>
          <a:xfrm>
            <a:off x="809856" y="1179928"/>
            <a:ext cx="8596668" cy="3880773"/>
          </a:xfrm>
        </p:spPr>
        <p:txBody>
          <a:bodyPr>
            <a:normAutofit fontScale="85000" lnSpcReduction="10000"/>
          </a:bodyPr>
          <a:lstStyle/>
          <a:p>
            <a:r>
              <a:rPr lang="en-US" altLang="zh-CN" sz="2800" dirty="0">
                <a:latin typeface="Arial Black" panose="020B0A04020102020204" pitchFamily="34" charset="0"/>
              </a:rPr>
              <a:t>2016</a:t>
            </a:r>
            <a:r>
              <a:rPr lang="zh-CN" altLang="en-US" sz="2800" dirty="0">
                <a:latin typeface="Arial Black" panose="020B0A04020102020204" pitchFamily="34" charset="0"/>
              </a:rPr>
              <a:t>年，国家汉办在世界各地设立的推广汉语和传播中国文化的孔子学院，已增加到一百四十个国家五百一十一所学院和一千零七十三个课堂。目前全球学习汉语的人数，已从</a:t>
            </a:r>
            <a:r>
              <a:rPr lang="en-US" altLang="zh-CN" sz="2800" dirty="0">
                <a:latin typeface="Arial Black" panose="020B0A04020102020204" pitchFamily="34" charset="0"/>
              </a:rPr>
              <a:t>2004</a:t>
            </a:r>
            <a:r>
              <a:rPr lang="zh-CN" altLang="en-US" sz="2800" dirty="0">
                <a:latin typeface="Arial Black" panose="020B0A04020102020204" pitchFamily="34" charset="0"/>
              </a:rPr>
              <a:t>年的近三千万人增长到了一亿人。</a:t>
            </a:r>
            <a:endParaRPr lang="en-MY" altLang="zh-CN" sz="2800" dirty="0">
              <a:latin typeface="Arial Black" panose="020B0A04020102020204" pitchFamily="34" charset="0"/>
              <a:ea typeface="楷体" pitchFamily="49" charset="-122"/>
            </a:endParaRPr>
          </a:p>
          <a:p>
            <a:pPr algn="just"/>
            <a:r>
              <a:rPr lang="en-US" altLang="zh-CN" sz="2800" dirty="0" err="1">
                <a:latin typeface="Arial Black" panose="020B0A04020102020204" pitchFamily="34" charset="0"/>
              </a:rPr>
              <a:t>Pada</a:t>
            </a:r>
            <a:r>
              <a:rPr lang="en-US" altLang="zh-CN" sz="2800" dirty="0">
                <a:latin typeface="Arial Black" panose="020B0A04020102020204" pitchFamily="34" charset="0"/>
              </a:rPr>
              <a:t> 2016, </a:t>
            </a:r>
            <a:r>
              <a:rPr lang="en-US" altLang="zh-CN" sz="2800" dirty="0" err="1">
                <a:latin typeface="Arial Black" panose="020B0A04020102020204" pitchFamily="34" charset="0"/>
              </a:rPr>
              <a:t>Institut</a:t>
            </a:r>
            <a:r>
              <a:rPr lang="en-US" altLang="zh-CN" sz="2800" dirty="0">
                <a:latin typeface="Arial Black" panose="020B0A04020102020204" pitchFamily="34" charset="0"/>
              </a:rPr>
              <a:t> Confucius, yang </a:t>
            </a:r>
            <a:r>
              <a:rPr lang="en-US" altLang="zh-CN" sz="2800" dirty="0" err="1">
                <a:latin typeface="Arial Black" panose="020B0A04020102020204" pitchFamily="34" charset="0"/>
              </a:rPr>
              <a:t>ditubuhkan</a:t>
            </a:r>
            <a:r>
              <a:rPr lang="en-US" altLang="zh-CN" sz="2800" dirty="0">
                <a:latin typeface="Arial Black" panose="020B0A04020102020204" pitchFamily="34" charset="0"/>
              </a:rPr>
              <a:t> di </a:t>
            </a:r>
            <a:r>
              <a:rPr lang="en-US" altLang="zh-CN" sz="2800" dirty="0" err="1">
                <a:latin typeface="Arial Black" panose="020B0A04020102020204" pitchFamily="34" charset="0"/>
              </a:rPr>
              <a:t>seluruh</a:t>
            </a:r>
            <a:r>
              <a:rPr lang="en-US" altLang="zh-CN" sz="2800" dirty="0">
                <a:latin typeface="Arial Black" panose="020B0A04020102020204" pitchFamily="34" charset="0"/>
              </a:rPr>
              <a:t> dunia </a:t>
            </a:r>
            <a:r>
              <a:rPr lang="en-US" altLang="zh-CN" sz="2800" dirty="0" err="1">
                <a:latin typeface="Arial Black" panose="020B0A04020102020204" pitchFamily="34" charset="0"/>
              </a:rPr>
              <a:t>untuk</a:t>
            </a:r>
            <a:r>
              <a:rPr lang="en-US" altLang="zh-CN" sz="2800" dirty="0">
                <a:latin typeface="Arial Black" panose="020B0A04020102020204" pitchFamily="34" charset="0"/>
              </a:rPr>
              <a:t> </a:t>
            </a:r>
            <a:r>
              <a:rPr lang="en-US" altLang="zh-CN" sz="2800" dirty="0" err="1">
                <a:latin typeface="Arial Black" panose="020B0A04020102020204" pitchFamily="34" charset="0"/>
              </a:rPr>
              <a:t>mempromosikan</a:t>
            </a:r>
            <a:r>
              <a:rPr lang="en-US" altLang="zh-CN" sz="2800" dirty="0">
                <a:latin typeface="Arial Black" panose="020B0A04020102020204" pitchFamily="34" charset="0"/>
              </a:rPr>
              <a:t> </a:t>
            </a:r>
            <a:r>
              <a:rPr lang="en-US" altLang="zh-CN" sz="2800" dirty="0" err="1">
                <a:latin typeface="Arial Black" panose="020B0A04020102020204" pitchFamily="34" charset="0"/>
              </a:rPr>
              <a:t>bahasa</a:t>
            </a:r>
            <a:r>
              <a:rPr lang="en-US" altLang="zh-CN" sz="2800" dirty="0">
                <a:latin typeface="Arial Black" panose="020B0A04020102020204" pitchFamily="34" charset="0"/>
              </a:rPr>
              <a:t> </a:t>
            </a:r>
            <a:r>
              <a:rPr lang="en-US" altLang="zh-CN" sz="2800" dirty="0" err="1">
                <a:latin typeface="Arial Black" panose="020B0A04020102020204" pitchFamily="34" charset="0"/>
              </a:rPr>
              <a:t>Cina</a:t>
            </a:r>
            <a:r>
              <a:rPr lang="en-US" altLang="zh-CN" sz="2800" dirty="0">
                <a:latin typeface="Arial Black" panose="020B0A04020102020204" pitchFamily="34" charset="0"/>
              </a:rPr>
              <a:t> </a:t>
            </a:r>
            <a:r>
              <a:rPr lang="en-US" altLang="zh-CN" sz="2800" dirty="0" err="1">
                <a:latin typeface="Arial Black" panose="020B0A04020102020204" pitchFamily="34" charset="0"/>
              </a:rPr>
              <a:t>dan</a:t>
            </a:r>
            <a:r>
              <a:rPr lang="en-US" altLang="zh-CN" sz="2800" dirty="0">
                <a:latin typeface="Arial Black" panose="020B0A04020102020204" pitchFamily="34" charset="0"/>
              </a:rPr>
              <a:t> </a:t>
            </a:r>
            <a:r>
              <a:rPr lang="en-US" altLang="zh-CN" sz="2800" dirty="0" err="1">
                <a:latin typeface="Arial Black" panose="020B0A04020102020204" pitchFamily="34" charset="0"/>
              </a:rPr>
              <a:t>menyebarkan</a:t>
            </a:r>
            <a:r>
              <a:rPr lang="en-US" altLang="zh-CN" sz="2800" dirty="0">
                <a:latin typeface="Arial Black" panose="020B0A04020102020204" pitchFamily="34" charset="0"/>
              </a:rPr>
              <a:t> </a:t>
            </a:r>
            <a:r>
              <a:rPr lang="en-US" altLang="zh-CN" sz="2800" dirty="0" err="1">
                <a:latin typeface="Arial Black" panose="020B0A04020102020204" pitchFamily="34" charset="0"/>
              </a:rPr>
              <a:t>budaya</a:t>
            </a:r>
            <a:r>
              <a:rPr lang="en-US" altLang="zh-CN" sz="2800" dirty="0">
                <a:latin typeface="Arial Black" panose="020B0A04020102020204" pitchFamily="34" charset="0"/>
              </a:rPr>
              <a:t> </a:t>
            </a:r>
            <a:r>
              <a:rPr lang="en-US" altLang="zh-CN" sz="2800" dirty="0" err="1">
                <a:latin typeface="Arial Black" panose="020B0A04020102020204" pitchFamily="34" charset="0"/>
              </a:rPr>
              <a:t>Cina</a:t>
            </a:r>
            <a:r>
              <a:rPr lang="en-US" altLang="zh-CN" sz="2800" dirty="0">
                <a:latin typeface="Arial Black" panose="020B0A04020102020204" pitchFamily="34" charset="0"/>
              </a:rPr>
              <a:t>, </a:t>
            </a:r>
            <a:r>
              <a:rPr lang="en-US" altLang="zh-CN" sz="2800" dirty="0" err="1">
                <a:latin typeface="Arial Black" panose="020B0A04020102020204" pitchFamily="34" charset="0"/>
              </a:rPr>
              <a:t>telah</a:t>
            </a:r>
            <a:r>
              <a:rPr lang="en-US" altLang="zh-CN" sz="2800" dirty="0">
                <a:latin typeface="Arial Black" panose="020B0A04020102020204" pitchFamily="34" charset="0"/>
              </a:rPr>
              <a:t> </a:t>
            </a:r>
            <a:r>
              <a:rPr lang="en-US" altLang="zh-CN" sz="2800" dirty="0" err="1">
                <a:latin typeface="Arial Black" panose="020B0A04020102020204" pitchFamily="34" charset="0"/>
              </a:rPr>
              <a:t>meningkat</a:t>
            </a:r>
            <a:r>
              <a:rPr lang="en-US" altLang="zh-CN" sz="2800" dirty="0">
                <a:latin typeface="Arial Black" panose="020B0A04020102020204" pitchFamily="34" charset="0"/>
              </a:rPr>
              <a:t> </a:t>
            </a:r>
            <a:r>
              <a:rPr lang="en-US" altLang="zh-CN" sz="2800" dirty="0" err="1">
                <a:latin typeface="Arial Black" panose="020B0A04020102020204" pitchFamily="34" charset="0"/>
              </a:rPr>
              <a:t>kepada</a:t>
            </a:r>
            <a:r>
              <a:rPr lang="en-US" altLang="zh-CN" sz="2800" dirty="0">
                <a:latin typeface="Arial Black" panose="020B0A04020102020204" pitchFamily="34" charset="0"/>
              </a:rPr>
              <a:t> 1151 </a:t>
            </a:r>
            <a:r>
              <a:rPr lang="en-US" altLang="zh-CN" sz="2800" dirty="0" err="1">
                <a:latin typeface="Arial Black" panose="020B0A04020102020204" pitchFamily="34" charset="0"/>
              </a:rPr>
              <a:t>kolej</a:t>
            </a:r>
            <a:r>
              <a:rPr lang="en-US" altLang="zh-CN" sz="2800" dirty="0">
                <a:latin typeface="Arial Black" panose="020B0A04020102020204" pitchFamily="34" charset="0"/>
              </a:rPr>
              <a:t> </a:t>
            </a:r>
            <a:r>
              <a:rPr lang="en-US" altLang="zh-CN" sz="2800" dirty="0" err="1">
                <a:latin typeface="Arial Black" panose="020B0A04020102020204" pitchFamily="34" charset="0"/>
              </a:rPr>
              <a:t>dan</a:t>
            </a:r>
            <a:r>
              <a:rPr lang="en-US" altLang="zh-CN" sz="2800" dirty="0">
                <a:latin typeface="Arial Black" panose="020B0A04020102020204" pitchFamily="34" charset="0"/>
              </a:rPr>
              <a:t> 1,073 </a:t>
            </a:r>
            <a:r>
              <a:rPr lang="en-US" altLang="zh-CN" sz="2800" dirty="0" err="1">
                <a:latin typeface="Arial Black" panose="020B0A04020102020204" pitchFamily="34" charset="0"/>
              </a:rPr>
              <a:t>pusat</a:t>
            </a:r>
            <a:r>
              <a:rPr lang="en-US" altLang="zh-CN" sz="2800" dirty="0">
                <a:latin typeface="Arial Black" panose="020B0A04020102020204" pitchFamily="34" charset="0"/>
              </a:rPr>
              <a:t> di 140 </a:t>
            </a:r>
            <a:r>
              <a:rPr lang="en-US" altLang="zh-CN" sz="2800" dirty="0" err="1">
                <a:latin typeface="Arial Black" panose="020B0A04020102020204" pitchFamily="34" charset="0"/>
              </a:rPr>
              <a:t>negara</a:t>
            </a:r>
            <a:r>
              <a:rPr lang="en-US" altLang="zh-CN" sz="2800" dirty="0">
                <a:latin typeface="Arial Black" panose="020B0A04020102020204" pitchFamily="34" charset="0"/>
              </a:rPr>
              <a:t>. </a:t>
            </a:r>
            <a:r>
              <a:rPr lang="en-US" altLang="zh-CN" sz="2800" dirty="0" err="1">
                <a:latin typeface="Arial Black" panose="020B0A04020102020204" pitchFamily="34" charset="0"/>
              </a:rPr>
              <a:t>Bilangan</a:t>
            </a:r>
            <a:r>
              <a:rPr lang="en-US" altLang="zh-CN" sz="2800" dirty="0">
                <a:latin typeface="Arial Black" panose="020B0A04020102020204" pitchFamily="34" charset="0"/>
              </a:rPr>
              <a:t> orang yang </a:t>
            </a:r>
            <a:r>
              <a:rPr lang="en-US" altLang="zh-CN" sz="2800" dirty="0" err="1">
                <a:latin typeface="Arial Black" panose="020B0A04020102020204" pitchFamily="34" charset="0"/>
              </a:rPr>
              <a:t>belajar</a:t>
            </a:r>
            <a:r>
              <a:rPr lang="en-US" altLang="zh-CN" sz="2800" dirty="0">
                <a:latin typeface="Arial Black" panose="020B0A04020102020204" pitchFamily="34" charset="0"/>
              </a:rPr>
              <a:t> </a:t>
            </a:r>
            <a:r>
              <a:rPr lang="en-US" altLang="zh-CN" sz="2800" dirty="0" err="1">
                <a:latin typeface="Arial Black" panose="020B0A04020102020204" pitchFamily="34" charset="0"/>
              </a:rPr>
              <a:t>Cina</a:t>
            </a:r>
            <a:r>
              <a:rPr lang="en-US" altLang="zh-CN" sz="2800" dirty="0">
                <a:latin typeface="Arial Black" panose="020B0A04020102020204" pitchFamily="34" charset="0"/>
              </a:rPr>
              <a:t> di </a:t>
            </a:r>
            <a:r>
              <a:rPr lang="en-US" altLang="zh-CN" sz="2800" dirty="0" err="1">
                <a:latin typeface="Arial Black" panose="020B0A04020102020204" pitchFamily="34" charset="0"/>
              </a:rPr>
              <a:t>peringkat</a:t>
            </a:r>
            <a:r>
              <a:rPr lang="en-US" altLang="zh-CN" sz="2800" dirty="0">
                <a:latin typeface="Arial Black" panose="020B0A04020102020204" pitchFamily="34" charset="0"/>
              </a:rPr>
              <a:t> global </a:t>
            </a:r>
            <a:r>
              <a:rPr lang="en-US" altLang="zh-CN" sz="2800" dirty="0" err="1">
                <a:latin typeface="Arial Black" panose="020B0A04020102020204" pitchFamily="34" charset="0"/>
              </a:rPr>
              <a:t>telah</a:t>
            </a:r>
            <a:r>
              <a:rPr lang="en-US" altLang="zh-CN" sz="2800" dirty="0">
                <a:latin typeface="Arial Black" panose="020B0A04020102020204" pitchFamily="34" charset="0"/>
              </a:rPr>
              <a:t> </a:t>
            </a:r>
            <a:r>
              <a:rPr lang="en-US" altLang="zh-CN" sz="2800" dirty="0" err="1">
                <a:latin typeface="Arial Black" panose="020B0A04020102020204" pitchFamily="34" charset="0"/>
              </a:rPr>
              <a:t>berkembang</a:t>
            </a:r>
            <a:r>
              <a:rPr lang="en-US" altLang="zh-CN" sz="2800" dirty="0">
                <a:latin typeface="Arial Black" panose="020B0A04020102020204" pitchFamily="34" charset="0"/>
              </a:rPr>
              <a:t> </a:t>
            </a:r>
            <a:r>
              <a:rPr lang="en-US" altLang="zh-CN" sz="2800" dirty="0" err="1">
                <a:latin typeface="Arial Black" panose="020B0A04020102020204" pitchFamily="34" charset="0"/>
              </a:rPr>
              <a:t>dari</a:t>
            </a:r>
            <a:r>
              <a:rPr lang="en-US" altLang="zh-CN" sz="2800" dirty="0">
                <a:latin typeface="Arial Black" panose="020B0A04020102020204" pitchFamily="34" charset="0"/>
              </a:rPr>
              <a:t> </a:t>
            </a:r>
            <a:r>
              <a:rPr lang="en-US" altLang="zh-CN" sz="2800" dirty="0" err="1">
                <a:latin typeface="Arial Black" panose="020B0A04020102020204" pitchFamily="34" charset="0"/>
              </a:rPr>
              <a:t>hampir</a:t>
            </a:r>
            <a:r>
              <a:rPr lang="en-US" altLang="zh-CN" sz="2800" dirty="0">
                <a:latin typeface="Arial Black" panose="020B0A04020102020204" pitchFamily="34" charset="0"/>
              </a:rPr>
              <a:t> 30 </a:t>
            </a:r>
            <a:r>
              <a:rPr lang="en-US" altLang="zh-CN" sz="2800" dirty="0" err="1">
                <a:latin typeface="Arial Black" panose="020B0A04020102020204" pitchFamily="34" charset="0"/>
              </a:rPr>
              <a:t>juta</a:t>
            </a:r>
            <a:r>
              <a:rPr lang="en-US" altLang="zh-CN" sz="2800" dirty="0">
                <a:latin typeface="Arial Black" panose="020B0A04020102020204" pitchFamily="34" charset="0"/>
              </a:rPr>
              <a:t> </a:t>
            </a:r>
            <a:r>
              <a:rPr lang="en-US" altLang="zh-CN" sz="2800" dirty="0" err="1">
                <a:latin typeface="Arial Black" panose="020B0A04020102020204" pitchFamily="34" charset="0"/>
              </a:rPr>
              <a:t>pada</a:t>
            </a:r>
            <a:r>
              <a:rPr lang="en-US" altLang="zh-CN" sz="2800" dirty="0">
                <a:latin typeface="Arial Black" panose="020B0A04020102020204" pitchFamily="34" charset="0"/>
              </a:rPr>
              <a:t> </a:t>
            </a:r>
            <a:r>
              <a:rPr lang="en-US" altLang="zh-CN" sz="2800" dirty="0" err="1">
                <a:latin typeface="Arial Black" panose="020B0A04020102020204" pitchFamily="34" charset="0"/>
              </a:rPr>
              <a:t>tahun</a:t>
            </a:r>
            <a:r>
              <a:rPr lang="en-US" altLang="zh-CN" sz="2800" dirty="0">
                <a:latin typeface="Arial Black" panose="020B0A04020102020204" pitchFamily="34" charset="0"/>
              </a:rPr>
              <a:t> 2004 </a:t>
            </a:r>
            <a:r>
              <a:rPr lang="en-US" altLang="zh-CN" sz="2800" dirty="0" err="1">
                <a:latin typeface="Arial Black" panose="020B0A04020102020204" pitchFamily="34" charset="0"/>
              </a:rPr>
              <a:t>kepada</a:t>
            </a:r>
            <a:r>
              <a:rPr lang="en-US" altLang="zh-CN" sz="2800" dirty="0">
                <a:latin typeface="Arial Black" panose="020B0A04020102020204" pitchFamily="34" charset="0"/>
              </a:rPr>
              <a:t> 100 </a:t>
            </a:r>
            <a:r>
              <a:rPr lang="en-US" altLang="zh-CN" sz="2800" dirty="0" err="1">
                <a:latin typeface="Arial Black" panose="020B0A04020102020204" pitchFamily="34" charset="0"/>
              </a:rPr>
              <a:t>juta</a:t>
            </a:r>
            <a:r>
              <a:rPr lang="en-US" altLang="zh-CN" sz="2800" dirty="0">
                <a:latin typeface="Arial Black" panose="020B0A04020102020204" pitchFamily="34" charset="0"/>
              </a:rPr>
              <a:t>.</a:t>
            </a:r>
            <a:endParaRPr lang="en-MY" dirty="0"/>
          </a:p>
        </p:txBody>
      </p:sp>
    </p:spTree>
    <p:extLst>
      <p:ext uri="{BB962C8B-B14F-4D97-AF65-F5344CB8AC3E}">
        <p14:creationId xmlns:p14="http://schemas.microsoft.com/office/powerpoint/2010/main" val="2538435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a:extLst>
              <a:ext uri="{FF2B5EF4-FFF2-40B4-BE49-F238E27FC236}">
                <a16:creationId xmlns:a16="http://schemas.microsoft.com/office/drawing/2014/main" id="{40757D80-C76A-458F-9E7D-D53E5051800A}"/>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2362200" y="685800"/>
            <a:ext cx="7620000" cy="5486400"/>
          </a:xfrm>
        </p:spPr>
      </p:pic>
    </p:spTree>
    <p:extLst>
      <p:ext uri="{BB962C8B-B14F-4D97-AF65-F5344CB8AC3E}">
        <p14:creationId xmlns:p14="http://schemas.microsoft.com/office/powerpoint/2010/main" val="11425248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C6591-00CC-4515-9E58-85C30D0D59E6}"/>
              </a:ext>
            </a:extLst>
          </p:cNvPr>
          <p:cNvSpPr>
            <a:spLocks noGrp="1"/>
          </p:cNvSpPr>
          <p:nvPr>
            <p:ph type="title"/>
          </p:nvPr>
        </p:nvSpPr>
        <p:spPr>
          <a:xfrm>
            <a:off x="2606882" y="927651"/>
            <a:ext cx="7026843" cy="1053879"/>
          </a:xfrm>
        </p:spPr>
        <p:txBody>
          <a:bodyPr/>
          <a:lstStyle/>
          <a:p>
            <a:endParaRPr lang="en-MY" dirty="0"/>
          </a:p>
        </p:txBody>
      </p:sp>
      <p:pic>
        <p:nvPicPr>
          <p:cNvPr id="25602" name="Picture 2" descr="Image may contain: 3 people, people smiling, people standing">
            <a:extLst>
              <a:ext uri="{FF2B5EF4-FFF2-40B4-BE49-F238E27FC236}">
                <a16:creationId xmlns:a16="http://schemas.microsoft.com/office/drawing/2014/main" id="{78B30E1E-218D-4D9B-AB38-EB1D23567C3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1248" y="1454590"/>
            <a:ext cx="2911077" cy="3881437"/>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Image may contain: 8 people, people smiling, people standing and indoor">
            <a:extLst>
              <a:ext uri="{FF2B5EF4-FFF2-40B4-BE49-F238E27FC236}">
                <a16:creationId xmlns:a16="http://schemas.microsoft.com/office/drawing/2014/main" id="{64FEC9E8-6EA2-4C90-B58D-889A282FE4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086" y="318052"/>
            <a:ext cx="7756938" cy="581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9058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3F6D-A8ED-4847-8989-946BD9509808}"/>
              </a:ext>
            </a:extLst>
          </p:cNvPr>
          <p:cNvSpPr>
            <a:spLocks noGrp="1"/>
          </p:cNvSpPr>
          <p:nvPr>
            <p:ph type="title"/>
          </p:nvPr>
        </p:nvSpPr>
        <p:spPr/>
        <p:txBody>
          <a:bodyPr/>
          <a:lstStyle/>
          <a:p>
            <a:endParaRPr lang="en-MY"/>
          </a:p>
        </p:txBody>
      </p:sp>
      <p:pic>
        <p:nvPicPr>
          <p:cNvPr id="22534" name="Picture 6" descr="Image result for hsk exam">
            <a:extLst>
              <a:ext uri="{FF2B5EF4-FFF2-40B4-BE49-F238E27FC236}">
                <a16:creationId xmlns:a16="http://schemas.microsoft.com/office/drawing/2014/main" id="{298F6063-535F-4712-B790-287EE4F431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6971" y="1091002"/>
            <a:ext cx="7043179" cy="458093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104315BE-03A8-470B-B51A-0457E167F402}"/>
              </a:ext>
            </a:extLst>
          </p:cNvPr>
          <p:cNvSpPr>
            <a:spLocks noGrp="1"/>
          </p:cNvSpPr>
          <p:nvPr>
            <p:ph idx="1"/>
          </p:nvPr>
        </p:nvSpPr>
        <p:spPr/>
        <p:txBody>
          <a:bodyPr/>
          <a:lstStyle/>
          <a:p>
            <a:endParaRPr lang="en-MY" dirty="0"/>
          </a:p>
        </p:txBody>
      </p:sp>
    </p:spTree>
    <p:extLst>
      <p:ext uri="{BB962C8B-B14F-4D97-AF65-F5344CB8AC3E}">
        <p14:creationId xmlns:p14="http://schemas.microsoft.com/office/powerpoint/2010/main" val="522878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39C6734-0169-4288-805F-43B36C3173B1}"/>
              </a:ext>
            </a:extLst>
          </p:cNvPr>
          <p:cNvSpPr>
            <a:spLocks noGrp="1" noChangeArrowheads="1"/>
          </p:cNvSpPr>
          <p:nvPr>
            <p:ph type="title"/>
          </p:nvPr>
        </p:nvSpPr>
        <p:spPr/>
        <p:txBody>
          <a:bodyPr/>
          <a:lstStyle/>
          <a:p>
            <a:r>
              <a:rPr lang="en-MY" altLang="zh-CN" dirty="0" err="1"/>
              <a:t>Intitusi</a:t>
            </a:r>
            <a:r>
              <a:rPr lang="en-MY" altLang="zh-CN" dirty="0"/>
              <a:t> </a:t>
            </a:r>
            <a:r>
              <a:rPr lang="en-MY" altLang="zh-CN" dirty="0" err="1"/>
              <a:t>Kongzi</a:t>
            </a:r>
            <a:r>
              <a:rPr lang="en-MY" altLang="zh-CN" dirty="0"/>
              <a:t> and HSK exam</a:t>
            </a:r>
            <a:endParaRPr lang="zh-CN" altLang="en-US" dirty="0"/>
          </a:p>
        </p:txBody>
      </p:sp>
      <p:sp>
        <p:nvSpPr>
          <p:cNvPr id="21507" name="Rectangle 3">
            <a:extLst>
              <a:ext uri="{FF2B5EF4-FFF2-40B4-BE49-F238E27FC236}">
                <a16:creationId xmlns:a16="http://schemas.microsoft.com/office/drawing/2014/main" id="{98A33207-8B6E-4238-AE10-85ACE3DEB568}"/>
              </a:ext>
            </a:extLst>
          </p:cNvPr>
          <p:cNvSpPr>
            <a:spLocks noGrp="1" noChangeArrowheads="1"/>
          </p:cNvSpPr>
          <p:nvPr>
            <p:ph idx="1"/>
          </p:nvPr>
        </p:nvSpPr>
        <p:spPr>
          <a:xfrm>
            <a:off x="1089468" y="1930400"/>
            <a:ext cx="7772400" cy="4267200"/>
          </a:xfrm>
        </p:spPr>
        <p:txBody>
          <a:bodyPr>
            <a:normAutofit/>
          </a:bodyPr>
          <a:lstStyle/>
          <a:p>
            <a:pPr algn="just"/>
            <a:r>
              <a:rPr lang="zh-CN" altLang="en-US" dirty="0">
                <a:ea typeface="楷体" pitchFamily="49" charset="-122"/>
              </a:rPr>
              <a:t> 中 国 政 府 设 立“ 对 外 汉 语 办 公 室”(汉 办)， 并 在 世 界 各 处 设 立 类 似 英 国 文 化 协 会 (</a:t>
            </a:r>
            <a:r>
              <a:rPr lang="en-US" altLang="zh-CN" dirty="0">
                <a:ea typeface="楷体" pitchFamily="49" charset="-122"/>
              </a:rPr>
              <a:t>British Council) </a:t>
            </a:r>
            <a:r>
              <a:rPr lang="zh-CN" altLang="en-US" dirty="0">
                <a:ea typeface="楷体" pitchFamily="49" charset="-122"/>
              </a:rPr>
              <a:t>的“ 孔 子 学 院”。</a:t>
            </a:r>
            <a:endParaRPr lang="zh-CN" altLang="en-US" dirty="0"/>
          </a:p>
          <a:p>
            <a:pPr algn="just"/>
            <a:r>
              <a:rPr lang="en-MY" altLang="zh-CN" dirty="0"/>
              <a:t>Kerajaan China </a:t>
            </a:r>
            <a:r>
              <a:rPr lang="en-MY" altLang="zh-CN" dirty="0" err="1"/>
              <a:t>telah</a:t>
            </a:r>
            <a:r>
              <a:rPr lang="en-MY" altLang="zh-CN" dirty="0"/>
              <a:t> </a:t>
            </a:r>
            <a:r>
              <a:rPr lang="en-MY" altLang="zh-CN" dirty="0" err="1"/>
              <a:t>menubuhkan</a:t>
            </a:r>
            <a:r>
              <a:rPr lang="en-MY" altLang="zh-CN" dirty="0"/>
              <a:t> </a:t>
            </a:r>
            <a:r>
              <a:rPr lang="en-MY" altLang="zh-CN" dirty="0" err="1"/>
              <a:t>Pejabat</a:t>
            </a:r>
            <a:r>
              <a:rPr lang="en-MY" altLang="zh-CN" dirty="0"/>
              <a:t> </a:t>
            </a:r>
            <a:r>
              <a:rPr lang="en-MY" altLang="zh-CN" dirty="0" err="1"/>
              <a:t>Cina</a:t>
            </a:r>
            <a:r>
              <a:rPr lang="en-MY" altLang="zh-CN" dirty="0"/>
              <a:t> </a:t>
            </a:r>
            <a:r>
              <a:rPr lang="en-MY" altLang="zh-CN" dirty="0" err="1"/>
              <a:t>sebagai</a:t>
            </a:r>
            <a:r>
              <a:rPr lang="en-MY" altLang="zh-CN" dirty="0"/>
              <a:t> Bahasa </a:t>
            </a:r>
            <a:r>
              <a:rPr lang="en-MY" altLang="zh-CN" dirty="0" err="1"/>
              <a:t>Asing</a:t>
            </a:r>
            <a:r>
              <a:rPr lang="en-MY" altLang="zh-CN" dirty="0"/>
              <a:t> (</a:t>
            </a:r>
            <a:r>
              <a:rPr lang="en-MY" altLang="zh-CN" dirty="0" err="1"/>
              <a:t>Hanban</a:t>
            </a:r>
            <a:r>
              <a:rPr lang="en-MY" altLang="zh-CN" dirty="0"/>
              <a:t>) </a:t>
            </a:r>
            <a:r>
              <a:rPr lang="en-MY" altLang="zh-CN" dirty="0" err="1"/>
              <a:t>dan</a:t>
            </a:r>
            <a:r>
              <a:rPr lang="en-MY" altLang="zh-CN" dirty="0"/>
              <a:t> </a:t>
            </a:r>
            <a:r>
              <a:rPr lang="en-MY" altLang="zh-CN" dirty="0" err="1"/>
              <a:t>telah</a:t>
            </a:r>
            <a:r>
              <a:rPr lang="en-MY" altLang="zh-CN" dirty="0"/>
              <a:t> </a:t>
            </a:r>
            <a:r>
              <a:rPr lang="en-MY" altLang="zh-CN" dirty="0" err="1"/>
              <a:t>menubuhkan</a:t>
            </a:r>
            <a:r>
              <a:rPr lang="en-MY" altLang="zh-CN" dirty="0"/>
              <a:t> </a:t>
            </a:r>
            <a:r>
              <a:rPr lang="en-MY" altLang="zh-CN" dirty="0" err="1"/>
              <a:t>Institut</a:t>
            </a:r>
            <a:r>
              <a:rPr lang="en-MY" altLang="zh-CN" dirty="0"/>
              <a:t> Confucius yang </a:t>
            </a:r>
            <a:r>
              <a:rPr lang="en-MY" altLang="zh-CN" dirty="0" err="1"/>
              <a:t>serupa</a:t>
            </a:r>
            <a:r>
              <a:rPr lang="en-MY" altLang="zh-CN" dirty="0"/>
              <a:t> </a:t>
            </a:r>
            <a:r>
              <a:rPr lang="en-MY" altLang="zh-CN" dirty="0" err="1"/>
              <a:t>dengan</a:t>
            </a:r>
            <a:r>
              <a:rPr lang="en-MY" altLang="zh-CN" dirty="0"/>
              <a:t> Majlis British di </a:t>
            </a:r>
            <a:r>
              <a:rPr lang="en-MY" altLang="zh-CN" dirty="0" err="1"/>
              <a:t>seluruh</a:t>
            </a:r>
            <a:r>
              <a:rPr lang="en-MY" altLang="zh-CN" dirty="0"/>
              <a:t> dunia.</a:t>
            </a:r>
          </a:p>
          <a:p>
            <a:pPr marL="0" indent="0">
              <a:buNone/>
            </a:pPr>
            <a:endParaRPr lang="en-MY" dirty="0"/>
          </a:p>
          <a:p>
            <a:pPr algn="just"/>
            <a:r>
              <a:rPr lang="en-MY" dirty="0" err="1"/>
              <a:t>Ujian</a:t>
            </a:r>
            <a:r>
              <a:rPr lang="en-MY" dirty="0"/>
              <a:t> </a:t>
            </a:r>
            <a:r>
              <a:rPr lang="en-MY" dirty="0" err="1"/>
              <a:t>kecekapan</a:t>
            </a:r>
            <a:r>
              <a:rPr lang="en-MY" dirty="0"/>
              <a:t> </a:t>
            </a:r>
            <a:r>
              <a:rPr lang="en-MY" dirty="0" err="1"/>
              <a:t>bahasa</a:t>
            </a:r>
            <a:r>
              <a:rPr lang="en-MY" dirty="0"/>
              <a:t> </a:t>
            </a:r>
            <a:r>
              <a:rPr lang="en-MY" dirty="0" err="1"/>
              <a:t>Cina</a:t>
            </a:r>
            <a:r>
              <a:rPr lang="en-MY" dirty="0"/>
              <a:t> HSK </a:t>
            </a:r>
            <a:r>
              <a:rPr lang="en-MY" dirty="0" err="1"/>
              <a:t>adalah</a:t>
            </a:r>
            <a:r>
              <a:rPr lang="en-MY" dirty="0"/>
              <a:t> </a:t>
            </a:r>
            <a:r>
              <a:rPr lang="en-MY" dirty="0" err="1"/>
              <a:t>peperiksaan</a:t>
            </a:r>
            <a:r>
              <a:rPr lang="en-MY" dirty="0"/>
              <a:t> </a:t>
            </a:r>
            <a:r>
              <a:rPr lang="en-MY" dirty="0" err="1"/>
              <a:t>piawai</a:t>
            </a:r>
            <a:r>
              <a:rPr lang="en-MY" dirty="0"/>
              <a:t> Bahasa </a:t>
            </a:r>
            <a:r>
              <a:rPr lang="en-MY" dirty="0" err="1"/>
              <a:t>Cina</a:t>
            </a:r>
            <a:r>
              <a:rPr lang="en-MY" dirty="0"/>
              <a:t> </a:t>
            </a:r>
            <a:r>
              <a:rPr lang="en-MY" dirty="0" err="1"/>
              <a:t>Piawaian</a:t>
            </a:r>
            <a:r>
              <a:rPr lang="en-MY" dirty="0"/>
              <a:t> Bahasa </a:t>
            </a:r>
            <a:r>
              <a:rPr lang="en-MY" dirty="0" err="1"/>
              <a:t>Cina</a:t>
            </a:r>
            <a:r>
              <a:rPr lang="en-MY" dirty="0"/>
              <a:t> </a:t>
            </a:r>
            <a:r>
              <a:rPr lang="en-MY" dirty="0" err="1"/>
              <a:t>untuk</a:t>
            </a:r>
            <a:r>
              <a:rPr lang="en-MY" dirty="0"/>
              <a:t> </a:t>
            </a:r>
            <a:r>
              <a:rPr lang="en-MY" dirty="0" err="1"/>
              <a:t>penutur</a:t>
            </a:r>
            <a:r>
              <a:rPr lang="en-MY" dirty="0"/>
              <a:t> </a:t>
            </a:r>
            <a:r>
              <a:rPr lang="en-MY" dirty="0" err="1"/>
              <a:t>bukan</a:t>
            </a:r>
            <a:r>
              <a:rPr lang="en-MY" dirty="0"/>
              <a:t> </a:t>
            </a:r>
            <a:r>
              <a:rPr lang="en-MY" dirty="0" err="1"/>
              <a:t>asli</a:t>
            </a:r>
            <a:r>
              <a:rPr lang="en-MY" dirty="0"/>
              <a:t> </a:t>
            </a:r>
            <a:r>
              <a:rPr lang="en-MY" dirty="0" err="1"/>
              <a:t>seperti</a:t>
            </a:r>
            <a:r>
              <a:rPr lang="en-MY" dirty="0"/>
              <a:t> </a:t>
            </a:r>
            <a:r>
              <a:rPr lang="en-MY" dirty="0" err="1"/>
              <a:t>pelajar</a:t>
            </a:r>
            <a:r>
              <a:rPr lang="en-MY" dirty="0"/>
              <a:t> </a:t>
            </a:r>
            <a:r>
              <a:rPr lang="en-MY" dirty="0" err="1"/>
              <a:t>asing</a:t>
            </a:r>
            <a:r>
              <a:rPr lang="en-MY" dirty="0"/>
              <a:t> </a:t>
            </a:r>
            <a:r>
              <a:rPr lang="en-MY" dirty="0" err="1"/>
              <a:t>Cina</a:t>
            </a:r>
            <a:r>
              <a:rPr lang="en-MY" dirty="0"/>
              <a:t> di </a:t>
            </a:r>
            <a:r>
              <a:rPr lang="en-MY" dirty="0" err="1"/>
              <a:t>luar</a:t>
            </a:r>
            <a:r>
              <a:rPr lang="en-MY" dirty="0"/>
              <a:t> </a:t>
            </a:r>
            <a:r>
              <a:rPr lang="en-MY" dirty="0" err="1"/>
              <a:t>negara</a:t>
            </a:r>
            <a:r>
              <a:rPr lang="en-MY" dirty="0"/>
              <a:t>.</a:t>
            </a:r>
          </a:p>
          <a:p>
            <a:pPr algn="just"/>
            <a:r>
              <a:rPr lang="en-US" altLang="zh-CN" dirty="0"/>
              <a:t>HSK</a:t>
            </a:r>
            <a:r>
              <a:rPr lang="zh-CN" altLang="en-US" dirty="0"/>
              <a:t>汉语水平考试是中国对外国留学生在国外的非母语的标准汉语水平考试</a:t>
            </a:r>
            <a:endParaRPr lang="en-MY" dirty="0"/>
          </a:p>
          <a:p>
            <a:pPr algn="just"/>
            <a:endParaRPr lang="en-MY" altLang="zh-CN" dirty="0"/>
          </a:p>
          <a:p>
            <a:endParaRPr lang="en-MY" altLang="zh-CN" dirty="0"/>
          </a:p>
          <a:p>
            <a:pPr>
              <a:buFontTx/>
              <a:buNone/>
            </a:pPr>
            <a:endParaRPr lang="zh-CN" altLang="en-US" dirty="0"/>
          </a:p>
        </p:txBody>
      </p:sp>
    </p:spTree>
    <p:extLst>
      <p:ext uri="{BB962C8B-B14F-4D97-AF65-F5344CB8AC3E}">
        <p14:creationId xmlns:p14="http://schemas.microsoft.com/office/powerpoint/2010/main" val="3751691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749A9-F53E-4F0A-9CE7-BCBB7E9EE974}"/>
              </a:ext>
            </a:extLst>
          </p:cNvPr>
          <p:cNvSpPr>
            <a:spLocks noGrp="1"/>
          </p:cNvSpPr>
          <p:nvPr>
            <p:ph type="title"/>
          </p:nvPr>
        </p:nvSpPr>
        <p:spPr/>
        <p:txBody>
          <a:bodyPr/>
          <a:lstStyle/>
          <a:p>
            <a:endParaRPr lang="en-MY"/>
          </a:p>
        </p:txBody>
      </p:sp>
      <p:pic>
        <p:nvPicPr>
          <p:cNvPr id="23556" name="Picture 4" descr="Image may contain: 3 people, people smiling">
            <a:extLst>
              <a:ext uri="{FF2B5EF4-FFF2-40B4-BE49-F238E27FC236}">
                <a16:creationId xmlns:a16="http://schemas.microsoft.com/office/drawing/2014/main" id="{D123E036-B120-43E4-BD39-6A41913C9D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84313"/>
            <a:ext cx="5139738" cy="616226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B382E9F9-93F0-4192-8E99-CB98F614C65E}"/>
              </a:ext>
            </a:extLst>
          </p:cNvPr>
          <p:cNvSpPr>
            <a:spLocks noGrp="1"/>
          </p:cNvSpPr>
          <p:nvPr>
            <p:ph idx="1"/>
          </p:nvPr>
        </p:nvSpPr>
        <p:spPr/>
        <p:txBody>
          <a:bodyPr/>
          <a:lstStyle/>
          <a:p>
            <a:endParaRPr lang="en-MY"/>
          </a:p>
        </p:txBody>
      </p:sp>
    </p:spTree>
    <p:extLst>
      <p:ext uri="{BB962C8B-B14F-4D97-AF65-F5344CB8AC3E}">
        <p14:creationId xmlns:p14="http://schemas.microsoft.com/office/powerpoint/2010/main" val="34072729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A3A5A-FB7F-4155-B54A-8A070A916370}"/>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D234EA82-E7C4-4014-9F85-1E3CF819BF51}"/>
              </a:ext>
            </a:extLst>
          </p:cNvPr>
          <p:cNvSpPr>
            <a:spLocks noGrp="1"/>
          </p:cNvSpPr>
          <p:nvPr>
            <p:ph idx="1"/>
          </p:nvPr>
        </p:nvSpPr>
        <p:spPr/>
        <p:txBody>
          <a:bodyPr/>
          <a:lstStyle/>
          <a:p>
            <a:endParaRPr lang="en-MY"/>
          </a:p>
        </p:txBody>
      </p:sp>
      <p:pic>
        <p:nvPicPr>
          <p:cNvPr id="24578" name="Picture 2" descr="Image may contain: 3 people, people smiling, people standing">
            <a:extLst>
              <a:ext uri="{FF2B5EF4-FFF2-40B4-BE49-F238E27FC236}">
                <a16:creationId xmlns:a16="http://schemas.microsoft.com/office/drawing/2014/main" id="{199A90B5-D7FE-460B-8B29-2F3706DF5A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4981" y="132521"/>
            <a:ext cx="4307785" cy="5743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322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0688D-463B-4461-9D97-818ED3D2D5F3}"/>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16C42899-8D9E-44C1-91C8-F350991A565B}"/>
              </a:ext>
            </a:extLst>
          </p:cNvPr>
          <p:cNvSpPr>
            <a:spLocks noGrp="1"/>
          </p:cNvSpPr>
          <p:nvPr>
            <p:ph idx="1"/>
          </p:nvPr>
        </p:nvSpPr>
        <p:spPr/>
        <p:txBody>
          <a:bodyPr/>
          <a:lstStyle/>
          <a:p>
            <a:endParaRPr lang="en-MY"/>
          </a:p>
        </p:txBody>
      </p:sp>
      <p:pic>
        <p:nvPicPr>
          <p:cNvPr id="26626" name="Picture 2" descr="Image may contain: 3 people, people smiling">
            <a:extLst>
              <a:ext uri="{FF2B5EF4-FFF2-40B4-BE49-F238E27FC236}">
                <a16:creationId xmlns:a16="http://schemas.microsoft.com/office/drawing/2014/main" id="{8023A441-0423-46FC-9C29-CD61DC055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410817"/>
            <a:ext cx="5143500" cy="6175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5384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9980-BC91-4D45-9AF1-13B8F404E5D5}"/>
              </a:ext>
            </a:extLst>
          </p:cNvPr>
          <p:cNvSpPr>
            <a:spLocks noGrp="1"/>
          </p:cNvSpPr>
          <p:nvPr>
            <p:ph type="title"/>
          </p:nvPr>
        </p:nvSpPr>
        <p:spPr>
          <a:xfrm>
            <a:off x="2214586" y="2517913"/>
            <a:ext cx="8596668" cy="1320800"/>
          </a:xfrm>
        </p:spPr>
        <p:txBody>
          <a:bodyPr>
            <a:normAutofit fontScale="90000"/>
          </a:bodyPr>
          <a:lstStyle/>
          <a:p>
            <a:r>
              <a:rPr lang="zh-CN" altLang="en-US" dirty="0"/>
              <a:t>继续探讨：</a:t>
            </a:r>
            <a:br>
              <a:rPr lang="en-MY" altLang="zh-CN" dirty="0"/>
            </a:br>
            <a:r>
              <a:rPr lang="zh-CN" altLang="en-US" dirty="0"/>
              <a:t> </a:t>
            </a:r>
            <a:r>
              <a:rPr lang="en-MY" dirty="0"/>
              <a:t>“</a:t>
            </a:r>
            <a:r>
              <a:rPr lang="zh-CN" altLang="en-US" dirty="0"/>
              <a:t>马来西亚汉语教学本土发展情况</a:t>
            </a:r>
            <a:r>
              <a:rPr lang="en-MY" dirty="0"/>
              <a:t>”</a:t>
            </a:r>
            <a:br>
              <a:rPr lang="en-MY" dirty="0"/>
            </a:br>
            <a:endParaRPr lang="en-MY" dirty="0"/>
          </a:p>
        </p:txBody>
      </p:sp>
      <p:sp>
        <p:nvSpPr>
          <p:cNvPr id="3" name="Content Placeholder 2">
            <a:extLst>
              <a:ext uri="{FF2B5EF4-FFF2-40B4-BE49-F238E27FC236}">
                <a16:creationId xmlns:a16="http://schemas.microsoft.com/office/drawing/2014/main" id="{653F4107-ADA5-4FE0-BB87-14488E82E651}"/>
              </a:ext>
            </a:extLst>
          </p:cNvPr>
          <p:cNvSpPr>
            <a:spLocks noGrp="1"/>
          </p:cNvSpPr>
          <p:nvPr>
            <p:ph idx="1"/>
          </p:nvPr>
        </p:nvSpPr>
        <p:spPr/>
        <p:txBody>
          <a:bodyPr/>
          <a:lstStyle/>
          <a:p>
            <a:endParaRPr lang="en-MY" dirty="0"/>
          </a:p>
        </p:txBody>
      </p:sp>
    </p:spTree>
    <p:extLst>
      <p:ext uri="{BB962C8B-B14F-4D97-AF65-F5344CB8AC3E}">
        <p14:creationId xmlns:p14="http://schemas.microsoft.com/office/powerpoint/2010/main" val="503660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BAB171A-7FA2-4265-B2CD-616DA55A9954}"/>
              </a:ext>
            </a:extLst>
          </p:cNvPr>
          <p:cNvSpPr>
            <a:spLocks noGrp="1" noChangeArrowheads="1"/>
          </p:cNvSpPr>
          <p:nvPr>
            <p:ph type="title"/>
          </p:nvPr>
        </p:nvSpPr>
        <p:spPr/>
        <p:txBody>
          <a:bodyPr/>
          <a:lstStyle/>
          <a:p>
            <a:r>
              <a:rPr lang="zh-CN" altLang="en-US" b="1" u="sng" dirty="0">
                <a:solidFill>
                  <a:schemeClr val="tx1"/>
                </a:solidFill>
                <a:ea typeface="楷体" pitchFamily="49" charset="-122"/>
              </a:rPr>
              <a:t>中 国 现 况 </a:t>
            </a:r>
            <a:r>
              <a:rPr lang="en-MY" altLang="zh-CN" b="1" u="sng" dirty="0" err="1">
                <a:solidFill>
                  <a:schemeClr val="tx1"/>
                </a:solidFill>
                <a:ea typeface="楷体" pitchFamily="49" charset="-122"/>
              </a:rPr>
              <a:t>Keadaan</a:t>
            </a:r>
            <a:r>
              <a:rPr lang="en-MY" altLang="zh-CN" b="1" u="sng" dirty="0">
                <a:solidFill>
                  <a:schemeClr val="tx1"/>
                </a:solidFill>
                <a:ea typeface="楷体" pitchFamily="49" charset="-122"/>
              </a:rPr>
              <a:t> China </a:t>
            </a:r>
            <a:r>
              <a:rPr lang="en-MY" altLang="zh-CN" b="1" u="sng" dirty="0" err="1">
                <a:solidFill>
                  <a:schemeClr val="tx1"/>
                </a:solidFill>
                <a:ea typeface="楷体" pitchFamily="49" charset="-122"/>
              </a:rPr>
              <a:t>Sekarang</a:t>
            </a:r>
            <a:endParaRPr lang="zh-CN" altLang="en-US" dirty="0"/>
          </a:p>
        </p:txBody>
      </p:sp>
      <p:sp>
        <p:nvSpPr>
          <p:cNvPr id="8195" name="Rectangle 3">
            <a:extLst>
              <a:ext uri="{FF2B5EF4-FFF2-40B4-BE49-F238E27FC236}">
                <a16:creationId xmlns:a16="http://schemas.microsoft.com/office/drawing/2014/main" id="{235FE93C-DC87-4FB2-8CB2-B309C00D7B53}"/>
              </a:ext>
            </a:extLst>
          </p:cNvPr>
          <p:cNvSpPr>
            <a:spLocks noGrp="1" noChangeArrowheads="1"/>
          </p:cNvSpPr>
          <p:nvPr>
            <p:ph idx="1"/>
          </p:nvPr>
        </p:nvSpPr>
        <p:spPr>
          <a:xfrm>
            <a:off x="2209800" y="1905000"/>
            <a:ext cx="7772400" cy="4267200"/>
          </a:xfrm>
        </p:spPr>
        <p:txBody>
          <a:bodyPr/>
          <a:lstStyle/>
          <a:p>
            <a:r>
              <a:rPr lang="zh-CN" altLang="en-US" dirty="0">
                <a:ea typeface="楷体" pitchFamily="49" charset="-122"/>
              </a:rPr>
              <a:t> 气 候 ( 复 杂， 大 陆 季 风 气 候， 四 季 分 明)</a:t>
            </a:r>
            <a:endParaRPr lang="en-MY" altLang="zh-CN" dirty="0">
              <a:ea typeface="楷体" pitchFamily="49" charset="-122"/>
            </a:endParaRPr>
          </a:p>
          <a:p>
            <a:pPr marL="0" indent="0">
              <a:buNone/>
            </a:pPr>
            <a:r>
              <a:rPr lang="en-MY" altLang="zh-CN" dirty="0" err="1">
                <a:ea typeface="楷体" pitchFamily="49" charset="-122"/>
              </a:rPr>
              <a:t>Iklim</a:t>
            </a:r>
            <a:r>
              <a:rPr lang="en-MY" altLang="zh-CN" dirty="0">
                <a:ea typeface="楷体" pitchFamily="49" charset="-122"/>
              </a:rPr>
              <a:t>: </a:t>
            </a:r>
            <a:r>
              <a:rPr lang="en-MY" altLang="zh-CN" dirty="0" err="1">
                <a:ea typeface="楷体" pitchFamily="49" charset="-122"/>
              </a:rPr>
              <a:t>Komplex</a:t>
            </a:r>
            <a:r>
              <a:rPr lang="en-MY" altLang="zh-CN" dirty="0">
                <a:ea typeface="楷体" pitchFamily="49" charset="-122"/>
              </a:rPr>
              <a:t>, </a:t>
            </a:r>
            <a:r>
              <a:rPr lang="en-MY" altLang="zh-CN" dirty="0" err="1">
                <a:ea typeface="楷体" pitchFamily="49" charset="-122"/>
              </a:rPr>
              <a:t>Berbentuk</a:t>
            </a:r>
            <a:r>
              <a:rPr lang="en-MY" altLang="zh-CN" dirty="0">
                <a:ea typeface="楷体" pitchFamily="49" charset="-122"/>
              </a:rPr>
              <a:t> </a:t>
            </a:r>
            <a:r>
              <a:rPr lang="en-MY" altLang="zh-CN" dirty="0" err="1">
                <a:ea typeface="楷体" pitchFamily="49" charset="-122"/>
              </a:rPr>
              <a:t>Monsun</a:t>
            </a:r>
            <a:r>
              <a:rPr lang="en-MY" altLang="zh-CN" dirty="0">
                <a:ea typeface="楷体" pitchFamily="49" charset="-122"/>
              </a:rPr>
              <a:t> </a:t>
            </a:r>
            <a:r>
              <a:rPr lang="en-MY" altLang="zh-CN" dirty="0" err="1">
                <a:ea typeface="楷体" pitchFamily="49" charset="-122"/>
              </a:rPr>
              <a:t>Benua</a:t>
            </a:r>
            <a:r>
              <a:rPr lang="en-MY" altLang="zh-CN" dirty="0">
                <a:ea typeface="楷体" pitchFamily="49" charset="-122"/>
              </a:rPr>
              <a:t>, 4 </a:t>
            </a:r>
            <a:r>
              <a:rPr lang="en-MY" altLang="zh-CN" dirty="0" err="1">
                <a:ea typeface="楷体" pitchFamily="49" charset="-122"/>
              </a:rPr>
              <a:t>musim</a:t>
            </a:r>
            <a:endParaRPr lang="zh-CN" altLang="en-US" dirty="0">
              <a:ea typeface="楷体" pitchFamily="49" charset="-122"/>
            </a:endParaRPr>
          </a:p>
          <a:p>
            <a:endParaRPr lang="zh-CN" altLang="en-US" dirty="0">
              <a:ea typeface="楷体" pitchFamily="49" charset="-122"/>
            </a:endParaRPr>
          </a:p>
          <a:p>
            <a:r>
              <a:rPr lang="zh-CN" altLang="en-US" dirty="0">
                <a:ea typeface="楷体" pitchFamily="49" charset="-122"/>
              </a:rPr>
              <a:t> 行 政 单 位 ( 国、 党 与 军) </a:t>
            </a:r>
            <a:endParaRPr lang="en-MY" altLang="zh-CN" dirty="0">
              <a:ea typeface="楷体" pitchFamily="49" charset="-122"/>
            </a:endParaRPr>
          </a:p>
          <a:p>
            <a:pPr marL="0" indent="0">
              <a:buNone/>
            </a:pPr>
            <a:r>
              <a:rPr lang="en-MY" altLang="zh-CN" dirty="0" err="1">
                <a:ea typeface="楷体" pitchFamily="49" charset="-122"/>
              </a:rPr>
              <a:t>Sistem</a:t>
            </a:r>
            <a:r>
              <a:rPr lang="en-MY" altLang="zh-CN" dirty="0">
                <a:ea typeface="楷体" pitchFamily="49" charset="-122"/>
              </a:rPr>
              <a:t> Negara: Negara, </a:t>
            </a:r>
            <a:r>
              <a:rPr lang="en-MY" altLang="zh-CN" dirty="0" err="1">
                <a:ea typeface="楷体" pitchFamily="49" charset="-122"/>
              </a:rPr>
              <a:t>Parti</a:t>
            </a:r>
            <a:r>
              <a:rPr lang="en-MY" altLang="zh-CN" dirty="0">
                <a:ea typeface="楷体" pitchFamily="49" charset="-122"/>
              </a:rPr>
              <a:t> </a:t>
            </a:r>
            <a:r>
              <a:rPr lang="en-MY" altLang="zh-CN" dirty="0" err="1">
                <a:ea typeface="楷体" pitchFamily="49" charset="-122"/>
              </a:rPr>
              <a:t>dan</a:t>
            </a:r>
            <a:r>
              <a:rPr lang="en-MY" altLang="zh-CN" dirty="0">
                <a:ea typeface="楷体" pitchFamily="49" charset="-122"/>
              </a:rPr>
              <a:t> </a:t>
            </a:r>
            <a:r>
              <a:rPr lang="en-MY" altLang="zh-CN" dirty="0" err="1">
                <a:ea typeface="楷体" pitchFamily="49" charset="-122"/>
              </a:rPr>
              <a:t>Ketenteraan</a:t>
            </a:r>
            <a:endParaRPr lang="zh-CN" altLang="en-US" dirty="0">
              <a:ea typeface="楷体" pitchFamily="49" charset="-122"/>
            </a:endParaRPr>
          </a:p>
          <a:p>
            <a:r>
              <a:rPr lang="zh-CN" altLang="en-US" dirty="0">
                <a:ea typeface="楷体" pitchFamily="49" charset="-122"/>
              </a:rPr>
              <a:t>(中 央、 省、 县、 市、 地 方)</a:t>
            </a:r>
            <a:endParaRPr lang="en-MY" altLang="zh-CN" dirty="0">
              <a:ea typeface="楷体" pitchFamily="49" charset="-122"/>
            </a:endParaRPr>
          </a:p>
          <a:p>
            <a:pPr marL="0" indent="0">
              <a:buNone/>
            </a:pPr>
            <a:r>
              <a:rPr lang="en-MY" altLang="zh-CN" dirty="0" err="1">
                <a:ea typeface="楷体" pitchFamily="49" charset="-122"/>
              </a:rPr>
              <a:t>Sistem</a:t>
            </a:r>
            <a:r>
              <a:rPr lang="en-MY" altLang="zh-CN" dirty="0">
                <a:ea typeface="楷体" pitchFamily="49" charset="-122"/>
              </a:rPr>
              <a:t> </a:t>
            </a:r>
            <a:r>
              <a:rPr lang="en-MY" altLang="zh-CN" dirty="0" err="1">
                <a:ea typeface="楷体" pitchFamily="49" charset="-122"/>
              </a:rPr>
              <a:t>Pentadbiran</a:t>
            </a:r>
            <a:r>
              <a:rPr lang="en-MY" altLang="zh-CN" dirty="0">
                <a:ea typeface="楷体" pitchFamily="49" charset="-122"/>
              </a:rPr>
              <a:t>: Kerajaan Pusat, </a:t>
            </a:r>
            <a:r>
              <a:rPr lang="en-MY" altLang="zh-CN" dirty="0" err="1">
                <a:ea typeface="楷体" pitchFamily="49" charset="-122"/>
              </a:rPr>
              <a:t>Provinsi</a:t>
            </a:r>
            <a:r>
              <a:rPr lang="en-MY" altLang="zh-CN" dirty="0">
                <a:ea typeface="楷体" pitchFamily="49" charset="-122"/>
              </a:rPr>
              <a:t>, Daerah, Bandar, </a:t>
            </a:r>
            <a:r>
              <a:rPr lang="en-MY" altLang="zh-CN" dirty="0" err="1">
                <a:ea typeface="楷体" pitchFamily="49" charset="-122"/>
              </a:rPr>
              <a:t>Tempatan</a:t>
            </a:r>
            <a:endParaRPr lang="zh-CN" altLang="en-US" dirty="0">
              <a:ea typeface="楷体" pitchFamily="49" charset="-122"/>
            </a:endParaRPr>
          </a:p>
          <a:p>
            <a:endParaRPr lang="zh-CN" altLang="en-US" dirty="0"/>
          </a:p>
          <a:p>
            <a:r>
              <a:rPr lang="zh-CN" altLang="en-US" dirty="0">
                <a:ea typeface="楷体" pitchFamily="49" charset="-122"/>
              </a:rPr>
              <a:t> 人 口 分 布 (东 少 西 多)</a:t>
            </a:r>
            <a:endParaRPr lang="en-MY" altLang="zh-CN" dirty="0">
              <a:ea typeface="楷体" pitchFamily="49" charset="-122"/>
            </a:endParaRPr>
          </a:p>
          <a:p>
            <a:r>
              <a:rPr lang="en-MY" altLang="zh-CN" dirty="0" err="1">
                <a:ea typeface="楷体" pitchFamily="49" charset="-122"/>
              </a:rPr>
              <a:t>Kependudukan</a:t>
            </a:r>
            <a:r>
              <a:rPr lang="en-MY" altLang="zh-CN" dirty="0">
                <a:ea typeface="楷体" pitchFamily="49" charset="-122"/>
              </a:rPr>
              <a:t>: </a:t>
            </a:r>
            <a:r>
              <a:rPr lang="en-MY" altLang="zh-CN" dirty="0" err="1">
                <a:ea typeface="楷体" pitchFamily="49" charset="-122"/>
              </a:rPr>
              <a:t>tertumpu</a:t>
            </a:r>
            <a:r>
              <a:rPr lang="en-MY" altLang="zh-CN" dirty="0">
                <a:ea typeface="楷体" pitchFamily="49" charset="-122"/>
              </a:rPr>
              <a:t> di </a:t>
            </a:r>
            <a:r>
              <a:rPr lang="en-MY" altLang="zh-CN" dirty="0" err="1">
                <a:ea typeface="楷体" pitchFamily="49" charset="-122"/>
              </a:rPr>
              <a:t>kawasan</a:t>
            </a:r>
            <a:r>
              <a:rPr lang="en-MY" altLang="zh-CN" dirty="0">
                <a:ea typeface="楷体" pitchFamily="49" charset="-122"/>
              </a:rPr>
              <a:t> </a:t>
            </a:r>
            <a:r>
              <a:rPr lang="en-MY" altLang="zh-CN" dirty="0" err="1">
                <a:ea typeface="楷体" pitchFamily="49" charset="-122"/>
              </a:rPr>
              <a:t>barat</a:t>
            </a:r>
            <a:endParaRPr lang="zh-CN" altLang="en-US" dirty="0">
              <a:ea typeface="楷体" pitchFamily="49" charset="-122"/>
            </a:endParaRPr>
          </a:p>
          <a:p>
            <a:pPr>
              <a:buFontTx/>
              <a:buNone/>
            </a:pPr>
            <a:endParaRPr lang="zh-CN" altLang="en-US" dirty="0"/>
          </a:p>
        </p:txBody>
      </p:sp>
    </p:spTree>
    <p:extLst>
      <p:ext uri="{BB962C8B-B14F-4D97-AF65-F5344CB8AC3E}">
        <p14:creationId xmlns:p14="http://schemas.microsoft.com/office/powerpoint/2010/main" val="1717407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BAAE3FC-766C-49EF-9513-899B9E7A5AB1}"/>
              </a:ext>
            </a:extLst>
          </p:cNvPr>
          <p:cNvSpPr>
            <a:spLocks noGrp="1" noRot="1" noChangeArrowheads="1"/>
          </p:cNvSpPr>
          <p:nvPr>
            <p:ph type="title"/>
          </p:nvPr>
        </p:nvSpPr>
        <p:spPr/>
        <p:txBody>
          <a:bodyPr/>
          <a:lstStyle/>
          <a:p>
            <a:pPr eaLnBrk="1" hangingPunct="1">
              <a:defRPr/>
            </a:pPr>
            <a:endParaRPr lang="en-US" altLang="en-US"/>
          </a:p>
        </p:txBody>
      </p:sp>
      <p:sp>
        <p:nvSpPr>
          <p:cNvPr id="9219" name="Rectangle 3">
            <a:extLst>
              <a:ext uri="{FF2B5EF4-FFF2-40B4-BE49-F238E27FC236}">
                <a16:creationId xmlns:a16="http://schemas.microsoft.com/office/drawing/2014/main" id="{51397EC1-21CF-419F-8D30-09B33D7CCD1D}"/>
              </a:ext>
            </a:extLst>
          </p:cNvPr>
          <p:cNvSpPr>
            <a:spLocks noGrp="1" noRot="1" noChangeArrowheads="1"/>
          </p:cNvSpPr>
          <p:nvPr>
            <p:ph idx="1"/>
          </p:nvPr>
        </p:nvSpPr>
        <p:spPr>
          <a:xfrm>
            <a:off x="940904" y="715617"/>
            <a:ext cx="9425471" cy="5383559"/>
          </a:xfrm>
        </p:spPr>
        <p:txBody>
          <a:bodyPr>
            <a:normAutofit fontScale="92500"/>
          </a:bodyPr>
          <a:lstStyle/>
          <a:p>
            <a:pPr algn="just">
              <a:defRPr/>
            </a:pPr>
            <a:r>
              <a:rPr lang="en-GB" altLang="en-US" sz="2800" dirty="0"/>
              <a:t>Hari </a:t>
            </a:r>
            <a:r>
              <a:rPr lang="en-GB" altLang="en-US" sz="2800" dirty="0" err="1"/>
              <a:t>ini</a:t>
            </a:r>
            <a:r>
              <a:rPr lang="en-GB" altLang="en-US" sz="2800" dirty="0"/>
              <a:t>, China </a:t>
            </a:r>
            <a:r>
              <a:rPr lang="en-GB" altLang="en-US" sz="2800" dirty="0" err="1"/>
              <a:t>mempunyai</a:t>
            </a:r>
            <a:r>
              <a:rPr lang="en-GB" altLang="en-US" sz="2800" dirty="0"/>
              <a:t> </a:t>
            </a:r>
            <a:r>
              <a:rPr lang="en-GB" altLang="en-US" sz="2800" dirty="0" err="1"/>
              <a:t>jumlah</a:t>
            </a:r>
            <a:r>
              <a:rPr lang="en-GB" altLang="en-US" sz="2800" dirty="0"/>
              <a:t> </a:t>
            </a:r>
            <a:r>
              <a:rPr lang="en-GB" altLang="en-US" sz="2800" dirty="0" err="1"/>
              <a:t>penduduk</a:t>
            </a:r>
            <a:r>
              <a:rPr lang="en-GB" altLang="en-US" sz="2800" dirty="0"/>
              <a:t> </a:t>
            </a:r>
            <a:r>
              <a:rPr lang="en-GB" altLang="en-US" sz="2800" dirty="0" err="1"/>
              <a:t>lebih</a:t>
            </a:r>
            <a:r>
              <a:rPr lang="en-GB" altLang="en-US" sz="2800" dirty="0"/>
              <a:t> </a:t>
            </a:r>
            <a:r>
              <a:rPr lang="en-GB" altLang="en-US" sz="2800" dirty="0" err="1"/>
              <a:t>daripada</a:t>
            </a:r>
            <a:r>
              <a:rPr lang="en-GB" altLang="en-US" sz="2800" dirty="0"/>
              <a:t> 1.36 </a:t>
            </a:r>
            <a:r>
              <a:rPr lang="en-GB" altLang="en-US" sz="2800" dirty="0" err="1"/>
              <a:t>bilion</a:t>
            </a:r>
            <a:r>
              <a:rPr lang="en-GB" altLang="en-US" sz="2800" dirty="0"/>
              <a:t> </a:t>
            </a:r>
            <a:r>
              <a:rPr lang="en-GB" altLang="en-US" sz="2800" dirty="0" err="1"/>
              <a:t>dan</a:t>
            </a:r>
            <a:r>
              <a:rPr lang="en-GB" altLang="en-US" sz="2800" dirty="0"/>
              <a:t> </a:t>
            </a:r>
            <a:r>
              <a:rPr lang="en-GB" altLang="en-US" sz="2800" dirty="0" err="1"/>
              <a:t>merupakan</a:t>
            </a:r>
            <a:r>
              <a:rPr lang="en-GB" altLang="en-US" sz="2800" dirty="0"/>
              <a:t> </a:t>
            </a:r>
            <a:r>
              <a:rPr lang="en-GB" altLang="en-US" sz="2800" dirty="0" err="1"/>
              <a:t>negara</a:t>
            </a:r>
            <a:r>
              <a:rPr lang="en-GB" altLang="en-US" sz="2800" dirty="0"/>
              <a:t> yang paling </a:t>
            </a:r>
            <a:r>
              <a:rPr lang="en-GB" altLang="en-US" sz="2800" dirty="0" err="1"/>
              <a:t>ramai</a:t>
            </a:r>
            <a:r>
              <a:rPr lang="en-GB" altLang="en-US" sz="2800" dirty="0"/>
              <a:t> </a:t>
            </a:r>
            <a:r>
              <a:rPr lang="en-GB" altLang="en-US" sz="2800" dirty="0" err="1"/>
              <a:t>penduduk</a:t>
            </a:r>
            <a:r>
              <a:rPr lang="en-GB" altLang="en-US" sz="2800" dirty="0"/>
              <a:t> di dunia. </a:t>
            </a:r>
            <a:r>
              <a:rPr lang="zh-CN" altLang="en-US" sz="2800" dirty="0"/>
              <a:t>（</a:t>
            </a:r>
            <a:r>
              <a:rPr lang="en-US" altLang="zh-CN" sz="2800" dirty="0"/>
              <a:t>18.8% </a:t>
            </a:r>
            <a:r>
              <a:rPr lang="en-MY" altLang="zh-CN" sz="2800" dirty="0"/>
              <a:t>of </a:t>
            </a:r>
            <a:r>
              <a:rPr lang="en-MY" altLang="zh-CN" sz="2800" dirty="0" err="1"/>
              <a:t>jumlah</a:t>
            </a:r>
            <a:r>
              <a:rPr lang="en-MY" altLang="zh-CN" sz="2800" dirty="0"/>
              <a:t> </a:t>
            </a:r>
            <a:r>
              <a:rPr lang="en-MY" altLang="zh-CN" sz="2800" dirty="0" err="1"/>
              <a:t>penduduk</a:t>
            </a:r>
            <a:r>
              <a:rPr lang="en-MY" altLang="zh-CN" sz="2800" dirty="0"/>
              <a:t> dunia)</a:t>
            </a:r>
            <a:r>
              <a:rPr lang="zh-CN" altLang="en-US" sz="2800" dirty="0"/>
              <a:t> 今天，中国人口超过</a:t>
            </a:r>
            <a:r>
              <a:rPr lang="en-US" altLang="zh-CN" sz="2800" dirty="0"/>
              <a:t>13.6</a:t>
            </a:r>
            <a:r>
              <a:rPr lang="zh-CN" altLang="en-US" sz="2800" dirty="0"/>
              <a:t>亿，是世界人口最多的国家。 （占世界人口的</a:t>
            </a:r>
            <a:r>
              <a:rPr lang="en-US" altLang="zh-CN" sz="2800" dirty="0"/>
              <a:t>18.8</a:t>
            </a:r>
            <a:r>
              <a:rPr lang="zh-CN" altLang="en-US" sz="2800" dirty="0"/>
              <a:t>％）</a:t>
            </a:r>
            <a:endParaRPr lang="en-GB" altLang="en-US" sz="2800" dirty="0"/>
          </a:p>
          <a:p>
            <a:pPr>
              <a:defRPr/>
            </a:pPr>
            <a:endParaRPr lang="en-GB" altLang="en-US" sz="2800" dirty="0"/>
          </a:p>
          <a:p>
            <a:pPr algn="just">
              <a:defRPr/>
            </a:pPr>
            <a:r>
              <a:rPr lang="en-GB" altLang="en-US" sz="2800" dirty="0"/>
              <a:t>China </a:t>
            </a:r>
            <a:r>
              <a:rPr lang="en-GB" altLang="en-US" sz="2800" dirty="0" err="1"/>
              <a:t>adalah</a:t>
            </a:r>
            <a:r>
              <a:rPr lang="en-GB" altLang="en-US" sz="2800" dirty="0"/>
              <a:t> </a:t>
            </a:r>
            <a:r>
              <a:rPr lang="en-GB" altLang="en-US" sz="2800" dirty="0" err="1"/>
              <a:t>sebuah</a:t>
            </a:r>
            <a:r>
              <a:rPr lang="en-GB" altLang="en-US" sz="2800" dirty="0"/>
              <a:t> </a:t>
            </a:r>
            <a:r>
              <a:rPr lang="en-GB" altLang="en-US" sz="2800" dirty="0" err="1"/>
              <a:t>negara</a:t>
            </a:r>
            <a:r>
              <a:rPr lang="en-GB" altLang="en-US" sz="2800" dirty="0"/>
              <a:t> </a:t>
            </a:r>
            <a:r>
              <a:rPr lang="en-GB" altLang="en-US" sz="2800" dirty="0" err="1"/>
              <a:t>bersatu</a:t>
            </a:r>
            <a:r>
              <a:rPr lang="en-GB" altLang="en-US" sz="2800" dirty="0"/>
              <a:t> </a:t>
            </a:r>
            <a:r>
              <a:rPr lang="en-GB" altLang="en-US" sz="2800" dirty="0" err="1"/>
              <a:t>dan</a:t>
            </a:r>
            <a:r>
              <a:rPr lang="en-GB" altLang="en-US" sz="2800" dirty="0"/>
              <a:t> </a:t>
            </a:r>
            <a:r>
              <a:rPr lang="en-GB" altLang="en-US" sz="2800" dirty="0" err="1"/>
              <a:t>berbilang</a:t>
            </a:r>
            <a:r>
              <a:rPr lang="en-GB" altLang="en-US" sz="2800" dirty="0"/>
              <a:t> </a:t>
            </a:r>
            <a:r>
              <a:rPr lang="en-GB" altLang="en-US" sz="2800" dirty="0" err="1"/>
              <a:t>etnik</a:t>
            </a:r>
            <a:r>
              <a:rPr lang="en-GB" altLang="en-US" sz="2800" dirty="0"/>
              <a:t> yang </a:t>
            </a:r>
            <a:r>
              <a:rPr lang="en-GB" altLang="en-US" sz="2800" dirty="0" err="1"/>
              <a:t>terdiri</a:t>
            </a:r>
            <a:r>
              <a:rPr lang="en-GB" altLang="en-US" sz="2800" dirty="0"/>
              <a:t> </a:t>
            </a:r>
            <a:r>
              <a:rPr lang="en-GB" altLang="en-US" sz="2800" dirty="0" err="1"/>
              <a:t>daripada</a:t>
            </a:r>
            <a:r>
              <a:rPr lang="en-GB" altLang="en-US" sz="2800" dirty="0"/>
              <a:t> 56 </a:t>
            </a:r>
            <a:r>
              <a:rPr lang="en-GB" altLang="en-US" sz="2800" dirty="0" err="1"/>
              <a:t>kumpulan</a:t>
            </a:r>
            <a:r>
              <a:rPr lang="en-GB" altLang="en-US" sz="2800" dirty="0"/>
              <a:t> </a:t>
            </a:r>
            <a:r>
              <a:rPr lang="en-GB" altLang="en-US" sz="2800" dirty="0" err="1"/>
              <a:t>etnik</a:t>
            </a:r>
            <a:r>
              <a:rPr lang="en-GB" altLang="en-US" sz="2800" dirty="0"/>
              <a:t>. Kumpulan </a:t>
            </a:r>
            <a:r>
              <a:rPr lang="en-GB" altLang="en-US" sz="2800" dirty="0" err="1"/>
              <a:t>etnik</a:t>
            </a:r>
            <a:r>
              <a:rPr lang="en-GB" altLang="en-US" sz="2800" dirty="0"/>
              <a:t> Han </a:t>
            </a:r>
            <a:r>
              <a:rPr lang="en-GB" altLang="en-US" sz="2800" dirty="0" err="1"/>
              <a:t>terdiri</a:t>
            </a:r>
            <a:r>
              <a:rPr lang="en-GB" altLang="en-US" sz="2800" dirty="0"/>
              <a:t> </a:t>
            </a:r>
            <a:r>
              <a:rPr lang="en-GB" altLang="en-US" sz="2800" dirty="0" err="1"/>
              <a:t>daripada</a:t>
            </a:r>
            <a:r>
              <a:rPr lang="en-GB" altLang="en-US" sz="2800" dirty="0"/>
              <a:t> 92 </a:t>
            </a:r>
            <a:r>
              <a:rPr lang="en-GB" altLang="en-US" sz="2800" dirty="0" err="1"/>
              <a:t>peratus</a:t>
            </a:r>
            <a:r>
              <a:rPr lang="en-GB" altLang="en-US" sz="2800" dirty="0"/>
              <a:t> </a:t>
            </a:r>
            <a:r>
              <a:rPr lang="en-GB" altLang="en-US" sz="2800" dirty="0" err="1"/>
              <a:t>penduduk</a:t>
            </a:r>
            <a:r>
              <a:rPr lang="en-GB" altLang="en-US" sz="2800" dirty="0"/>
              <a:t> China </a:t>
            </a:r>
            <a:r>
              <a:rPr lang="en-GB" altLang="en-US" sz="2800" dirty="0" err="1"/>
              <a:t>dan</a:t>
            </a:r>
            <a:r>
              <a:rPr lang="en-GB" altLang="en-US" sz="2800" dirty="0"/>
              <a:t> yang lain </a:t>
            </a:r>
            <a:r>
              <a:rPr lang="en-GB" altLang="en-US" sz="2800" dirty="0" err="1"/>
              <a:t>dipanggil</a:t>
            </a:r>
            <a:r>
              <a:rPr lang="en-GB" altLang="en-US" sz="2800" dirty="0"/>
              <a:t> </a:t>
            </a:r>
            <a:r>
              <a:rPr lang="en-GB" altLang="en-US" sz="2800" dirty="0" err="1"/>
              <a:t>sebagai</a:t>
            </a:r>
            <a:r>
              <a:rPr lang="en-GB" altLang="en-US" sz="2800" dirty="0"/>
              <a:t> "</a:t>
            </a:r>
            <a:r>
              <a:rPr lang="en-GB" altLang="en-US" sz="2800" dirty="0" err="1"/>
              <a:t>etnik</a:t>
            </a:r>
            <a:r>
              <a:rPr lang="en-GB" altLang="en-US" sz="2800" dirty="0"/>
              <a:t> </a:t>
            </a:r>
            <a:r>
              <a:rPr lang="en-GB" altLang="en-US" sz="2800" dirty="0" err="1"/>
              <a:t>minoriti</a:t>
            </a:r>
            <a:r>
              <a:rPr lang="en-GB" altLang="en-US" sz="2800" dirty="0"/>
              <a:t>".</a:t>
            </a:r>
          </a:p>
          <a:p>
            <a:pPr algn="just">
              <a:defRPr/>
            </a:pPr>
            <a:r>
              <a:rPr lang="zh-CN" altLang="en-US" sz="2800" dirty="0"/>
              <a:t>中国是一个由</a:t>
            </a:r>
            <a:r>
              <a:rPr lang="en-US" altLang="zh-CN" sz="2800" dirty="0"/>
              <a:t>56</a:t>
            </a:r>
            <a:r>
              <a:rPr lang="zh-CN" altLang="en-US" sz="2800" dirty="0"/>
              <a:t>个民族民族组成的国家。 汉族占</a:t>
            </a:r>
            <a:r>
              <a:rPr lang="en-US" altLang="zh-CN" sz="2800" dirty="0"/>
              <a:t>92</a:t>
            </a:r>
            <a:r>
              <a:rPr lang="zh-CN" altLang="en-US" sz="2800" dirty="0"/>
              <a:t>％，其他人称为“少数民族”。</a:t>
            </a:r>
            <a:endParaRPr lang="en-GB" altLang="en-US" sz="2800" dirty="0"/>
          </a:p>
        </p:txBody>
      </p:sp>
    </p:spTree>
    <p:extLst>
      <p:ext uri="{BB962C8B-B14F-4D97-AF65-F5344CB8AC3E}">
        <p14:creationId xmlns:p14="http://schemas.microsoft.com/office/powerpoint/2010/main" val="3640045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0C5E8-E149-43A3-8A6D-AA392D89DAAA}"/>
              </a:ext>
            </a:extLst>
          </p:cNvPr>
          <p:cNvSpPr>
            <a:spLocks noGrp="1"/>
          </p:cNvSpPr>
          <p:nvPr>
            <p:ph type="title"/>
          </p:nvPr>
        </p:nvSpPr>
        <p:spPr/>
        <p:txBody>
          <a:bodyPr/>
          <a:lstStyle/>
          <a:p>
            <a:endParaRPr lang="en-MY"/>
          </a:p>
        </p:txBody>
      </p:sp>
      <p:pic>
        <p:nvPicPr>
          <p:cNvPr id="1026" name="Picture 2" descr="Image result for 黄金周 2017人潮">
            <a:extLst>
              <a:ext uri="{FF2B5EF4-FFF2-40B4-BE49-F238E27FC236}">
                <a16:creationId xmlns:a16="http://schemas.microsoft.com/office/drawing/2014/main" id="{082C4FF3-7CA5-42E4-8CD1-2282904EE9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42096" y="1444487"/>
            <a:ext cx="6889870" cy="4571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958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73756-A871-4670-9A2B-F7B78EF8EF17}"/>
              </a:ext>
            </a:extLst>
          </p:cNvPr>
          <p:cNvSpPr>
            <a:spLocks noGrp="1"/>
          </p:cNvSpPr>
          <p:nvPr>
            <p:ph type="title"/>
          </p:nvPr>
        </p:nvSpPr>
        <p:spPr/>
        <p:txBody>
          <a:bodyPr/>
          <a:lstStyle/>
          <a:p>
            <a:endParaRPr lang="en-MY"/>
          </a:p>
        </p:txBody>
      </p:sp>
      <p:pic>
        <p:nvPicPr>
          <p:cNvPr id="2050" name="Picture 2" descr="Image result for 黄金周 2017人潮">
            <a:extLst>
              <a:ext uri="{FF2B5EF4-FFF2-40B4-BE49-F238E27FC236}">
                <a16:creationId xmlns:a16="http://schemas.microsoft.com/office/drawing/2014/main" id="{042CE362-0DE0-41B2-96C9-3D9AFFD45B3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3231" y="1458222"/>
            <a:ext cx="6904508" cy="4606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96643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336</TotalTime>
  <Words>2030</Words>
  <Application>Microsoft Office PowerPoint</Application>
  <PresentationFormat>Widescreen</PresentationFormat>
  <Paragraphs>182</Paragraphs>
  <Slides>56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方正姚体</vt:lpstr>
      <vt:lpstr>华文新魏</vt:lpstr>
      <vt:lpstr>楷体</vt:lpstr>
      <vt:lpstr>Arial</vt:lpstr>
      <vt:lpstr>Arial Black</vt:lpstr>
      <vt:lpstr>Trebuchet MS</vt:lpstr>
      <vt:lpstr>Wingdings 3</vt:lpstr>
      <vt:lpstr>Facet</vt:lpstr>
      <vt:lpstr>  现 代  华 文： 历 史、 发 展 与 趋 势  －－中 国、  华 文 与 你 Bahasa Mandarin Moden: Sejarah, Pembangunan dan  Perkembangan semasa</vt:lpstr>
      <vt:lpstr>中 国 历 史： 古 代 史 与 近 代 史</vt:lpstr>
      <vt:lpstr>近 代 史：</vt:lpstr>
      <vt:lpstr> 中 国 现 况 Keadaan China Sekarang     </vt:lpstr>
      <vt:lpstr>PowerPoint Presentation</vt:lpstr>
      <vt:lpstr>中 国 现 况 Keadaan China Sekarang</vt:lpstr>
      <vt:lpstr>PowerPoint Presentation</vt:lpstr>
      <vt:lpstr>PowerPoint Presentation</vt:lpstr>
      <vt:lpstr>PowerPoint Presentation</vt:lpstr>
      <vt:lpstr>PowerPoint Presentation</vt:lpstr>
      <vt:lpstr>PowerPoint Presentation</vt:lpstr>
      <vt:lpstr>Sistem Ekonomi China Selepas Kebangkitan Ekonomi</vt:lpstr>
      <vt:lpstr>PowerPoint Presentation</vt:lpstr>
      <vt:lpstr> 华 侨 与 海 外 华 人 Perantauan Cina dan Orang Cina Seberang Laut</vt:lpstr>
      <vt:lpstr>PowerPoint Presentation</vt:lpstr>
      <vt:lpstr>海外华人分布</vt:lpstr>
      <vt:lpstr>PowerPoint Presentation</vt:lpstr>
      <vt:lpstr>PowerPoint Presentation</vt:lpstr>
      <vt:lpstr> 华 文 与 当 代 世 界  Bahasa Mandarin dan Dunia Semasa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Evolusi Bahasa Mandarin Dari Klasik ke Moden</vt:lpstr>
      <vt:lpstr>PowerPoint Presentation</vt:lpstr>
      <vt:lpstr>秦篆——Qín Zhuàn—Tulisan Zhuan Dinasti Qin 汉隶——Hàn Lì- Tulisan Li Dinasti Han 魏碑——Wèi Bēi – Tulisan Wei Dinasti Wei 唐楷——Táng Kǎi-Tulisan Kai Dinasti Tang 宋行-- Sòng Xíng – Tulisan Xing Dinasti Song </vt:lpstr>
      <vt:lpstr>PowerPoint Presentation</vt:lpstr>
      <vt:lpstr>PowerPoint Presentation</vt:lpstr>
      <vt:lpstr>篆 书 Tulisan Li 秦 (Dinasti Qin)(221-207SM) </vt:lpstr>
      <vt:lpstr> 隶 书 Tulisan  Li 汉 (Dinasti Han 202SM-8M) </vt:lpstr>
      <vt:lpstr> 楷 书 Tulisan Kai 唐 (Dinasti Tang 618 M-907M)  </vt:lpstr>
      <vt:lpstr>魏碑——Wèi Bēi – Tulisan Wei Dinasti Wei Abad ke 4, 398 M</vt:lpstr>
      <vt:lpstr> 行 书 Tulisan Xin 宋 (Dinasti Song, 960 M-1279M</vt:lpstr>
      <vt:lpstr> 草 书 Tulisan Cao (Rumput) 汉 (Dinasti Han 202SM-8M) </vt:lpstr>
      <vt:lpstr>PowerPoint Presentation</vt:lpstr>
      <vt:lpstr>现 代 汉 语 /  华 文 概 念 Konsep Bahasa Mandarin Moden / Cina </vt:lpstr>
      <vt:lpstr>其 它 须 要 厘 清 的 观 念： 汉 语、普 通 话、 中 文。Apa perbezaan antara Mandarin, Putonghua and Bahasa China   </vt:lpstr>
      <vt:lpstr>PowerPoint Presentation</vt:lpstr>
      <vt:lpstr>当 代  汉 语 热 潮 Kehangatan Pembelajaran Bahasa Mandarin Terkini </vt:lpstr>
      <vt:lpstr>PowerPoint Presentation</vt:lpstr>
      <vt:lpstr>PowerPoint Presentation</vt:lpstr>
      <vt:lpstr>PowerPoint Presentation</vt:lpstr>
      <vt:lpstr>Intitusi Kongzi and HSK exam</vt:lpstr>
      <vt:lpstr>PowerPoint Presentation</vt:lpstr>
      <vt:lpstr>PowerPoint Presentation</vt:lpstr>
      <vt:lpstr>PowerPoint Presentation</vt:lpstr>
      <vt:lpstr>继续探讨：  “马来西亚汉语教学本土发展情况”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现 代  华 文： 历 史、 发 展 与 趋 势  －－中 国、  华 文 与 你</dc:title>
  <dc:creator>User</dc:creator>
  <cp:lastModifiedBy>User</cp:lastModifiedBy>
  <cp:revision>56</cp:revision>
  <dcterms:created xsi:type="dcterms:W3CDTF">2017-10-11T13:26:32Z</dcterms:created>
  <dcterms:modified xsi:type="dcterms:W3CDTF">2017-10-30T15:46:09Z</dcterms:modified>
</cp:coreProperties>
</file>