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87" r:id="rId8"/>
    <p:sldId id="288" r:id="rId9"/>
    <p:sldId id="264" r:id="rId10"/>
    <p:sldId id="265" r:id="rId11"/>
    <p:sldId id="289" r:id="rId12"/>
    <p:sldId id="269" r:id="rId13"/>
    <p:sldId id="268" r:id="rId14"/>
    <p:sldId id="290" r:id="rId15"/>
    <p:sldId id="291" r:id="rId16"/>
    <p:sldId id="270" r:id="rId17"/>
    <p:sldId id="271" r:id="rId18"/>
    <p:sldId id="272" r:id="rId19"/>
    <p:sldId id="273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276" r:id="rId28"/>
    <p:sldId id="292" r:id="rId29"/>
    <p:sldId id="274" r:id="rId30"/>
    <p:sldId id="301" r:id="rId31"/>
    <p:sldId id="27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29040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16414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079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02919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4476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833189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631813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424416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7FE83-ACFD-4A79-8919-18FC1968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B8862D-1C5A-4FB4-AADF-A4D75264691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20574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xmlns="" id="{FD6E89B0-6AA5-4215-8F0E-2DCF555B9350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6197600" y="2057400"/>
            <a:ext cx="5080000" cy="4114800"/>
          </a:xfrm>
        </p:spPr>
        <p:txBody>
          <a:bodyPr/>
          <a:lstStyle/>
          <a:p>
            <a:pPr lvl="0"/>
            <a:endParaRPr lang="en-MY" noProof="0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93AF5EC8-AB22-4DC2-86EC-CD889E953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668983DC-215A-43BA-ABBC-7C7EF826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CDAA4013-34A0-4843-B451-AF15EFF36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0AA12-757B-4DE8-81E7-4870175F4F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8046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07323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64678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0289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43488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4990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3248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59349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44358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5CA3E-FE04-42A1-8D04-54043B4BE4C2}" type="datetimeFigureOut">
              <a:rPr lang="en-MY" smtClean="0"/>
              <a:pPr/>
              <a:t>13/10/2017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2D58CE-7A0B-4C7E-BA07-AA251AC411D4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59685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27B8264A-D56E-4387-912F-70E3545DF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sz="3200" b="1" dirty="0">
                <a:ea typeface="楷体" pitchFamily="49" charset="-122"/>
              </a:rPr>
              <a:t/>
            </a:r>
            <a:br>
              <a:rPr lang="zh-CN" altLang="en-US" sz="3200" b="1" dirty="0">
                <a:ea typeface="楷体" pitchFamily="49" charset="-122"/>
              </a:rPr>
            </a:br>
            <a:r>
              <a:rPr lang="zh-CN" altLang="en-US" sz="3200" b="1" dirty="0">
                <a:ea typeface="楷体" pitchFamily="49" charset="-122"/>
              </a:rPr>
              <a:t/>
            </a:r>
            <a:br>
              <a:rPr lang="zh-CN" altLang="en-US" sz="3200" b="1" dirty="0">
                <a:ea typeface="楷体" pitchFamily="49" charset="-122"/>
              </a:rPr>
            </a:br>
            <a:r>
              <a:rPr lang="zh-CN" altLang="en-US" sz="3200" b="1" dirty="0">
                <a:ea typeface="楷体" pitchFamily="49" charset="-122"/>
              </a:rPr>
              <a:t>现 代  华 文： 历 史、 发 展 与 趋 势</a:t>
            </a:r>
            <a:r>
              <a:rPr lang="zh-CN" altLang="en-US" sz="3200" b="1" dirty="0"/>
              <a:t/>
            </a:r>
            <a:br>
              <a:rPr lang="zh-CN" altLang="en-US" sz="3200" b="1" dirty="0"/>
            </a:br>
            <a:r>
              <a:rPr lang="zh-CN" altLang="en-US" sz="3200" b="1" dirty="0">
                <a:ea typeface="楷体" pitchFamily="49" charset="-122"/>
              </a:rPr>
              <a:t> －－中 国、  华 文 与 你</a:t>
            </a:r>
            <a:r>
              <a:rPr lang="en-MY" altLang="zh-CN" sz="3200" b="1" dirty="0">
                <a:ea typeface="楷体" pitchFamily="49" charset="-122"/>
              </a:rPr>
              <a:t/>
            </a:r>
            <a:br>
              <a:rPr lang="en-MY" altLang="zh-CN" sz="3200" b="1" dirty="0">
                <a:ea typeface="楷体" pitchFamily="49" charset="-122"/>
              </a:rPr>
            </a:br>
            <a:r>
              <a:rPr lang="en-MY" altLang="zh-CN" sz="3200" b="1" dirty="0">
                <a:ea typeface="楷体" pitchFamily="49" charset="-122"/>
              </a:rPr>
              <a:t>Bahasa Mandarin </a:t>
            </a:r>
            <a:r>
              <a:rPr lang="en-MY" altLang="zh-CN" sz="3200" b="1" dirty="0" err="1">
                <a:ea typeface="楷体" pitchFamily="49" charset="-122"/>
              </a:rPr>
              <a:t>Moden</a:t>
            </a:r>
            <a:r>
              <a:rPr lang="en-MY" altLang="zh-CN" sz="3200" b="1" dirty="0">
                <a:ea typeface="楷体" pitchFamily="49" charset="-122"/>
              </a:rPr>
              <a:t>: Sejarah, Pembangunan </a:t>
            </a:r>
            <a:r>
              <a:rPr lang="en-MY" altLang="zh-CN" sz="3200" b="1" dirty="0" err="1">
                <a:ea typeface="楷体" pitchFamily="49" charset="-122"/>
              </a:rPr>
              <a:t>dan</a:t>
            </a:r>
            <a:r>
              <a:rPr lang="en-MY" altLang="zh-CN" sz="3200" b="1" dirty="0">
                <a:ea typeface="楷体" pitchFamily="49" charset="-122"/>
              </a:rPr>
              <a:t> </a:t>
            </a:r>
            <a:br>
              <a:rPr lang="en-MY" altLang="zh-CN" sz="3200" b="1" dirty="0">
                <a:ea typeface="楷体" pitchFamily="49" charset="-122"/>
              </a:rPr>
            </a:br>
            <a:r>
              <a:rPr lang="en-MY" altLang="zh-CN" sz="3200" b="1" dirty="0" err="1">
                <a:ea typeface="楷体" pitchFamily="49" charset="-122"/>
              </a:rPr>
              <a:t>Perkembangan</a:t>
            </a:r>
            <a:r>
              <a:rPr lang="en-MY" altLang="zh-CN" sz="3200" b="1" dirty="0">
                <a:ea typeface="楷体" pitchFamily="49" charset="-122"/>
              </a:rPr>
              <a:t> </a:t>
            </a:r>
            <a:r>
              <a:rPr lang="en-MY" altLang="zh-CN" sz="3200" b="1" dirty="0" err="1">
                <a:ea typeface="楷体" pitchFamily="49" charset="-122"/>
              </a:rPr>
              <a:t>semasa</a:t>
            </a:r>
            <a:endParaRPr lang="zh-CN" altLang="en-US" b="1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D0BA2192-DF5F-45BC-9B93-9231FEC0D5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3445565"/>
            <a:ext cx="7391400" cy="2726634"/>
          </a:xfrm>
        </p:spPr>
        <p:txBody>
          <a:bodyPr/>
          <a:lstStyle/>
          <a:p>
            <a:r>
              <a:rPr lang="zh-CN" altLang="en-US" dirty="0">
                <a:ea typeface="楷体" pitchFamily="49" charset="-122"/>
              </a:rPr>
              <a:t>此 课 目 的： 认 识 中 国 作 为 现 代 华 文 原 籍 地 与 主 流 国 的 背 景 ，从 中 增 加 对 现 代 华 文 的 理 解。</a:t>
            </a:r>
            <a:endParaRPr lang="en-MY" altLang="zh-CN" dirty="0">
              <a:ea typeface="楷体" pitchFamily="49" charset="-122"/>
            </a:endParaRPr>
          </a:p>
          <a:p>
            <a:endParaRPr lang="en-MY" altLang="zh-CN" dirty="0">
              <a:ea typeface="楷体" pitchFamily="49" charset="-122"/>
            </a:endParaRPr>
          </a:p>
          <a:p>
            <a:r>
              <a:rPr lang="en-MY" altLang="zh-CN" dirty="0" err="1">
                <a:ea typeface="楷体" pitchFamily="49" charset="-122"/>
              </a:rPr>
              <a:t>Membantu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anda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mengenal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tempat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asal</a:t>
            </a:r>
            <a:r>
              <a:rPr lang="en-MY" altLang="zh-CN" dirty="0">
                <a:ea typeface="楷体" pitchFamily="49" charset="-122"/>
              </a:rPr>
              <a:t> Bahasa mandarin </a:t>
            </a:r>
            <a:r>
              <a:rPr lang="en-MY" altLang="zh-CN" dirty="0" err="1">
                <a:ea typeface="楷体" pitchFamily="49" charset="-122"/>
              </a:rPr>
              <a:t>moden</a:t>
            </a:r>
            <a:endParaRPr lang="en-MY" altLang="zh-CN" dirty="0">
              <a:ea typeface="楷体" pitchFamily="49" charset="-122"/>
            </a:endParaRPr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67749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D6AADF43-0B66-49CE-92A1-F12E6231E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CN" altLang="en-US" b="1" u="sng" dirty="0">
                <a:ea typeface="楷体" pitchFamily="49" charset="-122"/>
              </a:rPr>
              <a:t> 华 侨 与 海 外 华 人</a:t>
            </a:r>
            <a:r>
              <a:rPr lang="en-MY" altLang="zh-CN" b="1" u="sng" dirty="0">
                <a:ea typeface="楷体" pitchFamily="49" charset="-122"/>
              </a:rPr>
              <a:t/>
            </a:r>
            <a:br>
              <a:rPr lang="en-MY" altLang="zh-CN" b="1" u="sng" dirty="0">
                <a:ea typeface="楷体" pitchFamily="49" charset="-122"/>
              </a:rPr>
            </a:br>
            <a:r>
              <a:rPr lang="en-MY" altLang="zh-CN" b="1" u="sng" dirty="0" err="1">
                <a:ea typeface="楷体" pitchFamily="49" charset="-122"/>
              </a:rPr>
              <a:t>Perantauan</a:t>
            </a:r>
            <a:r>
              <a:rPr lang="en-MY" altLang="zh-CN" b="1" u="sng" dirty="0">
                <a:ea typeface="楷体" pitchFamily="49" charset="-122"/>
              </a:rPr>
              <a:t> </a:t>
            </a:r>
            <a:r>
              <a:rPr lang="en-MY" altLang="zh-CN" b="1" u="sng" dirty="0" err="1">
                <a:ea typeface="楷体" pitchFamily="49" charset="-122"/>
              </a:rPr>
              <a:t>Cina</a:t>
            </a:r>
            <a:r>
              <a:rPr lang="en-MY" altLang="zh-CN" b="1" u="sng" dirty="0">
                <a:ea typeface="楷体" pitchFamily="49" charset="-122"/>
              </a:rPr>
              <a:t> </a:t>
            </a:r>
            <a:r>
              <a:rPr lang="en-MY" altLang="zh-CN" b="1" u="sng" dirty="0" err="1">
                <a:ea typeface="楷体" pitchFamily="49" charset="-122"/>
              </a:rPr>
              <a:t>dan</a:t>
            </a:r>
            <a:r>
              <a:rPr lang="en-MY" altLang="zh-CN" b="1" u="sng" dirty="0">
                <a:ea typeface="楷体" pitchFamily="49" charset="-122"/>
              </a:rPr>
              <a:t> Orang </a:t>
            </a:r>
            <a:r>
              <a:rPr lang="en-MY" altLang="zh-CN" b="1" u="sng" dirty="0" err="1">
                <a:ea typeface="楷体" pitchFamily="49" charset="-122"/>
              </a:rPr>
              <a:t>Cina</a:t>
            </a:r>
            <a:r>
              <a:rPr lang="en-MY" altLang="zh-CN" b="1" u="sng" dirty="0">
                <a:ea typeface="楷体" pitchFamily="49" charset="-122"/>
              </a:rPr>
              <a:t> </a:t>
            </a:r>
            <a:r>
              <a:rPr lang="en-MY" altLang="zh-CN" b="1" u="sng" dirty="0" err="1">
                <a:ea typeface="楷体" pitchFamily="49" charset="-122"/>
              </a:rPr>
              <a:t>Seberang</a:t>
            </a:r>
            <a:r>
              <a:rPr lang="en-MY" altLang="zh-CN" b="1" u="sng" dirty="0">
                <a:ea typeface="楷体" pitchFamily="49" charset="-122"/>
              </a:rPr>
              <a:t> </a:t>
            </a:r>
            <a:r>
              <a:rPr lang="en-MY" altLang="zh-CN" b="1" u="sng" dirty="0" err="1">
                <a:ea typeface="楷体" pitchFamily="49" charset="-122"/>
              </a:rPr>
              <a:t>Laut</a:t>
            </a:r>
            <a:endParaRPr lang="zh-CN" altLang="en-US" b="1" u="sng" dirty="0">
              <a:ea typeface="楷体" pitchFamily="49" charset="-122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FEC63DA1-475A-4539-B711-0B5503CAE1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zh-CN" altLang="en-US" b="1" u="sng" dirty="0"/>
          </a:p>
          <a:p>
            <a:r>
              <a:rPr lang="zh-CN" altLang="en-US" dirty="0">
                <a:ea typeface="楷体" pitchFamily="49" charset="-122"/>
              </a:rPr>
              <a:t>海 外 共 有 六 千 七 百 五 十 万 华 裔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it-IT" altLang="zh-CN" dirty="0"/>
              <a:t>Terdapat 6,750,000 orang Cina di luar negara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 中 国 与 台 湾 均 成 立“ 侨 务 委 员 会”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>
                <a:ea typeface="楷体" pitchFamily="49" charset="-122"/>
              </a:rPr>
              <a:t>China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Taiwan </a:t>
            </a:r>
            <a:r>
              <a:rPr lang="en-MY" altLang="zh-CN" dirty="0" err="1">
                <a:ea typeface="楷体" pitchFamily="49" charset="-122"/>
              </a:rPr>
              <a:t>menubuhkan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Jabatan</a:t>
            </a:r>
            <a:r>
              <a:rPr lang="en-MY" altLang="zh-CN" dirty="0">
                <a:ea typeface="楷体" pitchFamily="49" charset="-122"/>
              </a:rPr>
              <a:t> Hal </a:t>
            </a:r>
            <a:r>
              <a:rPr lang="en-MY" altLang="zh-CN" dirty="0" err="1">
                <a:ea typeface="楷体" pitchFamily="49" charset="-122"/>
              </a:rPr>
              <a:t>Ehwa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Cina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Perantauan</a:t>
            </a:r>
            <a:endParaRPr lang="en-MY" altLang="zh-CN" dirty="0">
              <a:ea typeface="楷体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66954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2D89A-1A5E-42D6-B643-87590A8C2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108857" cy="516835"/>
          </a:xfrm>
        </p:spPr>
        <p:txBody>
          <a:bodyPr>
            <a:normAutofit fontScale="90000"/>
          </a:bodyPr>
          <a:lstStyle/>
          <a:p>
            <a:endParaRPr lang="en-MY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1D1BDC8-333E-4CA8-B7C4-8751FC4CA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99" y="695739"/>
            <a:ext cx="5988510" cy="529424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MY" sz="2000" dirty="0"/>
              <a:t>Thailand				9,392,792 (14%)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Malaysia				6,650,000 (23%)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United States 			4,947,968 (1.5%)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Indonesia				2,832,510 (1%)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Singapore				2,547,300 (76.2%)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Myanmar				1,637,540 (14%)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Canada					1,487,580 (4%)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Philippines				1,146,250 (1%)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Australia				1,213,903 (5.6%)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dirty="0"/>
              <a:t> South Korea			1,056,993 (14%)</a:t>
            </a:r>
          </a:p>
          <a:p>
            <a:pPr marL="457200" indent="-457200">
              <a:buFont typeface="+mj-lt"/>
              <a:buAutoNum type="arabicPeriod"/>
            </a:pP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xmlns="" val="2700595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14026AF9-7564-465B-9BA4-60EA48C72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350A0D4C-163B-4AEF-B523-EFE11D58D8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1775791"/>
            <a:ext cx="8596668" cy="4265571"/>
          </a:xfrm>
        </p:spPr>
        <p:txBody>
          <a:bodyPr/>
          <a:lstStyle/>
          <a:p>
            <a:r>
              <a:rPr lang="zh-CN" altLang="en-US" dirty="0">
                <a:ea typeface="楷体" pitchFamily="49" charset="-122"/>
              </a:rPr>
              <a:t>中 国， 一 个 拥 有 十 四 亿 人 口 的 经 济 体， 加 上 约 六 千 七 百 万 海 外 华 人 ( 二 份 三 在 东 南 亚)。</a:t>
            </a:r>
            <a:endParaRPr lang="en-MY" altLang="zh-CN" dirty="0">
              <a:ea typeface="楷体" pitchFamily="49" charset="-122"/>
            </a:endParaRPr>
          </a:p>
          <a:p>
            <a:pPr marL="0" indent="0" algn="just">
              <a:buNone/>
            </a:pPr>
            <a:r>
              <a:rPr lang="en-MY" altLang="zh-CN" dirty="0">
                <a:ea typeface="楷体" pitchFamily="49" charset="-122"/>
              </a:rPr>
              <a:t>China </a:t>
            </a:r>
            <a:r>
              <a:rPr lang="en-MY" altLang="zh-CN" dirty="0" err="1">
                <a:ea typeface="楷体" pitchFamily="49" charset="-122"/>
              </a:rPr>
              <a:t>sudah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muncul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sebagai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sebuah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entiti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ekonomi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melibatkan</a:t>
            </a:r>
            <a:r>
              <a:rPr lang="en-MY" altLang="zh-CN" dirty="0">
                <a:ea typeface="楷体" pitchFamily="49" charset="-122"/>
              </a:rPr>
              <a:t> 1.4 billion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disokong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oleh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it-IT" altLang="zh-CN" dirty="0">
                <a:ea typeface="楷体" pitchFamily="49" charset="-122"/>
              </a:rPr>
              <a:t>lebih kurang sejumlah 6,750,000 orang Cina seberang laut. (2/3 di Asia Tenggara)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“ 海 水 处 处 有 华 人， 华 人 处 处 有 海 水”。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>
                <a:ea typeface="楷体" pitchFamily="49" charset="-122"/>
              </a:rPr>
              <a:t>	Di mana </a:t>
            </a:r>
            <a:r>
              <a:rPr lang="en-MY" altLang="zh-CN" dirty="0" err="1">
                <a:ea typeface="楷体" pitchFamily="49" charset="-122"/>
              </a:rPr>
              <a:t>kelihatan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laut</a:t>
            </a:r>
            <a:r>
              <a:rPr lang="en-MY" altLang="zh-CN" dirty="0">
                <a:ea typeface="楷体" pitchFamily="49" charset="-122"/>
              </a:rPr>
              <a:t>, di situ </a:t>
            </a:r>
            <a:r>
              <a:rPr lang="en-MY" altLang="zh-CN" dirty="0" err="1">
                <a:ea typeface="楷体" pitchFamily="49" charset="-122"/>
              </a:rPr>
              <a:t>hadirnya</a:t>
            </a:r>
            <a:r>
              <a:rPr lang="en-MY" altLang="zh-CN" dirty="0">
                <a:ea typeface="楷体" pitchFamily="49" charset="-122"/>
              </a:rPr>
              <a:t> Orang </a:t>
            </a:r>
            <a:r>
              <a:rPr lang="en-MY" altLang="zh-CN" dirty="0" err="1">
                <a:ea typeface="楷体" pitchFamily="49" charset="-122"/>
              </a:rPr>
              <a:t>Cina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64900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B97A5EEE-7101-4EF9-AE49-069FBC38E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> 华 文 与 当 代 世 界 </a:t>
            </a:r>
            <a: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  <a:t>Bahasa Mandarin </a:t>
            </a:r>
            <a:r>
              <a:rPr lang="en-MY" altLang="zh-CN" b="1" i="0" u="sng" dirty="0" err="1">
                <a:solidFill>
                  <a:schemeClr val="tx1"/>
                </a:solidFill>
                <a:ea typeface="楷体" pitchFamily="49" charset="-122"/>
              </a:rPr>
              <a:t>dan</a:t>
            </a:r>
            <a: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  <a:t> Dunia </a:t>
            </a:r>
            <a:r>
              <a:rPr lang="en-MY" altLang="zh-CN" b="1" i="0" u="sng" dirty="0" err="1">
                <a:solidFill>
                  <a:schemeClr val="tx1"/>
                </a:solidFill>
                <a:ea typeface="楷体" pitchFamily="49" charset="-122"/>
              </a:rPr>
              <a:t>Semasa</a:t>
            </a:r>
            <a:r>
              <a:rPr lang="zh-CN" altLang="en-US" b="1" i="0" u="sng" dirty="0">
                <a:solidFill>
                  <a:schemeClr val="tx1"/>
                </a:solidFill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</a:rPr>
            </a:br>
            <a:endParaRPr lang="zh-CN" altLang="en-US" b="1" i="0" u="sng" dirty="0">
              <a:solidFill>
                <a:schemeClr val="tx1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31479104-CD16-4E84-95CD-1C13565DE2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1148" y="1930400"/>
            <a:ext cx="9081052" cy="4241800"/>
          </a:xfrm>
        </p:spPr>
        <p:txBody>
          <a:bodyPr/>
          <a:lstStyle/>
          <a:p>
            <a:r>
              <a:rPr lang="zh-CN" altLang="en-US" dirty="0">
                <a:ea typeface="楷体" pitchFamily="49" charset="-122"/>
              </a:rPr>
              <a:t>一 九 七 八 年， 邓 小 平 到 深 圳 南 巡， 宣 布“ 改 革 开 放” 政 策。</a:t>
            </a:r>
            <a:endParaRPr lang="en-MY" altLang="zh-CN" dirty="0">
              <a:ea typeface="楷体" pitchFamily="49" charset="-122"/>
            </a:endParaRPr>
          </a:p>
          <a:p>
            <a:pPr marL="0" indent="0" algn="just">
              <a:buNone/>
            </a:pPr>
            <a:r>
              <a:rPr lang="en-MY" altLang="zh-CN" dirty="0">
                <a:ea typeface="楷体" pitchFamily="49" charset="-122"/>
              </a:rPr>
              <a:t>1978, Deng Xiaoping, </a:t>
            </a:r>
            <a:r>
              <a:rPr lang="en-MY" altLang="zh-CN" dirty="0" err="1">
                <a:ea typeface="楷体" pitchFamily="49" charset="-122"/>
              </a:rPr>
              <a:t>dalam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lawatan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ke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selatan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mengumumkan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polisi</a:t>
            </a:r>
            <a:r>
              <a:rPr lang="en-MY" altLang="zh-CN" dirty="0">
                <a:ea typeface="楷体" pitchFamily="49" charset="-122"/>
              </a:rPr>
              <a:t> “</a:t>
            </a:r>
            <a:r>
              <a:rPr lang="en-MY" altLang="zh-CN" dirty="0" err="1">
                <a:ea typeface="楷体" pitchFamily="49" charset="-122"/>
              </a:rPr>
              <a:t>Pembaharuan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Keterbukaan</a:t>
            </a:r>
            <a:r>
              <a:rPr lang="en-MY" altLang="zh-CN" dirty="0">
                <a:ea typeface="楷体" pitchFamily="49" charset="-122"/>
              </a:rPr>
              <a:t>”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 中 国 经 济 经 历 巨 大 变 化， 也 是 有 史 以 来 最 多 人 口 的 经 济 体 在 短 时 间 内 崛 起。</a:t>
            </a:r>
            <a:endParaRPr lang="en-MY" altLang="zh-CN" dirty="0">
              <a:ea typeface="楷体" pitchFamily="49" charset="-122"/>
            </a:endParaRPr>
          </a:p>
          <a:p>
            <a:pPr marL="0" indent="0" algn="just">
              <a:buNone/>
            </a:pPr>
            <a:r>
              <a:rPr lang="en-MY" altLang="zh-CN" dirty="0" err="1">
                <a:ea typeface="楷体" pitchFamily="49" charset="-122"/>
              </a:rPr>
              <a:t>Ekonomi</a:t>
            </a:r>
            <a:r>
              <a:rPr lang="en-MY" altLang="zh-CN" dirty="0">
                <a:ea typeface="楷体" pitchFamily="49" charset="-122"/>
              </a:rPr>
              <a:t> China </a:t>
            </a:r>
            <a:r>
              <a:rPr lang="en-MY" altLang="zh-CN" dirty="0" err="1">
                <a:ea typeface="楷体" pitchFamily="49" charset="-122"/>
              </a:rPr>
              <a:t>telah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mengalami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evolusi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besar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semenjak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polisi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ini</a:t>
            </a:r>
            <a:r>
              <a:rPr lang="en-MY" altLang="zh-CN" dirty="0">
                <a:ea typeface="楷体" pitchFamily="49" charset="-122"/>
              </a:rPr>
              <a:t>, </a:t>
            </a:r>
            <a:r>
              <a:rPr lang="en-MY" altLang="zh-CN" dirty="0" err="1">
                <a:ea typeface="楷体" pitchFamily="49" charset="-122"/>
              </a:rPr>
              <a:t>ia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digambarkan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sebagai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pertumbuhan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ekonomi</a:t>
            </a:r>
            <a:r>
              <a:rPr lang="en-MY" altLang="zh-CN" dirty="0">
                <a:ea typeface="楷体" pitchFamily="49" charset="-122"/>
              </a:rPr>
              <a:t> yang paling </a:t>
            </a:r>
            <a:r>
              <a:rPr lang="en-MY" altLang="zh-CN" dirty="0" err="1">
                <a:ea typeface="楷体" pitchFamily="49" charset="-122"/>
              </a:rPr>
              <a:t>pantas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dalam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sejarah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manusia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melibatkan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jumlah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yang paling </a:t>
            </a:r>
            <a:r>
              <a:rPr lang="en-MY" altLang="zh-CN" dirty="0" err="1">
                <a:ea typeface="楷体" pitchFamily="49" charset="-122"/>
              </a:rPr>
              <a:t>ramai</a:t>
            </a:r>
            <a:r>
              <a:rPr lang="en-MY" altLang="zh-CN" dirty="0">
                <a:ea typeface="楷体" pitchFamily="49" charset="-122"/>
              </a:rPr>
              <a:t>.</a:t>
            </a:r>
            <a:endParaRPr lang="zh-CN" altLang="en-US" dirty="0"/>
          </a:p>
          <a:p>
            <a:pPr>
              <a:buFontTx/>
              <a:buNone/>
            </a:pP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8366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World population percentage.png">
            <a:extLst>
              <a:ext uri="{FF2B5EF4-FFF2-40B4-BE49-F238E27FC236}">
                <a16:creationId xmlns:a16="http://schemas.microsoft.com/office/drawing/2014/main" xmlns="" id="{A4842701-5F34-4FAE-B6C6-E988AE4A8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6522" y="185531"/>
            <a:ext cx="7073141" cy="641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8435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EF24AB6-A0D2-4BCF-965A-4963CCA43BFA}"/>
              </a:ext>
            </a:extLst>
          </p:cNvPr>
          <p:cNvSpPr/>
          <p:nvPr/>
        </p:nvSpPr>
        <p:spPr>
          <a:xfrm>
            <a:off x="3048000" y="1028342"/>
            <a:ext cx="61092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dirty="0"/>
              <a:t>Gross domestic product 2016 GDP</a:t>
            </a:r>
          </a:p>
          <a:p>
            <a:r>
              <a:rPr lang="en-MY" sz="2000" dirty="0"/>
              <a:t>(millions US dollars)</a:t>
            </a:r>
          </a:p>
          <a:p>
            <a:r>
              <a:rPr lang="en-MY" sz="2000" dirty="0"/>
              <a:t>1 United States 18,569,100</a:t>
            </a:r>
          </a:p>
          <a:p>
            <a:r>
              <a:rPr lang="en-MY" sz="2000" dirty="0"/>
              <a:t>2 China 11,199,145 </a:t>
            </a:r>
          </a:p>
          <a:p>
            <a:r>
              <a:rPr lang="en-MY" sz="2000" dirty="0"/>
              <a:t>3 Japan 4,939,384 </a:t>
            </a:r>
          </a:p>
          <a:p>
            <a:r>
              <a:rPr lang="en-MY" sz="2000" dirty="0"/>
              <a:t>4 Germany 3,466,757</a:t>
            </a:r>
          </a:p>
          <a:p>
            <a:r>
              <a:rPr lang="en-MY" sz="2000" dirty="0"/>
              <a:t>5 United Kingdom 2,618,886</a:t>
            </a:r>
          </a:p>
          <a:p>
            <a:r>
              <a:rPr lang="en-MY" sz="2000" dirty="0"/>
              <a:t>6 France 2,465,454 </a:t>
            </a:r>
          </a:p>
          <a:p>
            <a:r>
              <a:rPr lang="en-MY" sz="2000" dirty="0"/>
              <a:t>7 India 2,263,523</a:t>
            </a:r>
          </a:p>
          <a:p>
            <a:r>
              <a:rPr lang="en-MY" sz="2000" dirty="0"/>
              <a:t>8 Italy 1,849,970</a:t>
            </a:r>
          </a:p>
          <a:p>
            <a:r>
              <a:rPr lang="en-MY" sz="2000" dirty="0"/>
              <a:t>9 Brazil 1,796,187 </a:t>
            </a:r>
          </a:p>
          <a:p>
            <a:r>
              <a:rPr lang="en-MY" sz="2000" dirty="0"/>
              <a:t>10 Canada 1,529,760 </a:t>
            </a:r>
          </a:p>
          <a:p>
            <a:r>
              <a:rPr lang="en-MY" sz="2000" dirty="0"/>
              <a:t>11 Korea, Rep. 1,411,246</a:t>
            </a:r>
          </a:p>
          <a:p>
            <a:r>
              <a:rPr lang="en-MY" sz="2000" dirty="0"/>
              <a:t>12 Russian Federation 1,283,162 a</a:t>
            </a:r>
          </a:p>
          <a:p>
            <a:r>
              <a:rPr lang="en-MY" sz="2000" dirty="0"/>
              <a:t>13 Spain 1,232,088</a:t>
            </a:r>
          </a:p>
          <a:p>
            <a:r>
              <a:rPr lang="en-MY" sz="2000" dirty="0"/>
              <a:t>14 Australia 1,204,616 </a:t>
            </a:r>
          </a:p>
          <a:p>
            <a:r>
              <a:rPr lang="en-MY" sz="2000" dirty="0"/>
              <a:t>37 Malaysia 296,359</a:t>
            </a:r>
          </a:p>
        </p:txBody>
      </p:sp>
    </p:spTree>
    <p:extLst>
      <p:ext uri="{BB962C8B-B14F-4D97-AF65-F5344CB8AC3E}">
        <p14:creationId xmlns:p14="http://schemas.microsoft.com/office/powerpoint/2010/main" xmlns="" val="1547028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D13BF57D-958F-4EB4-AC8C-997F212789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2879" y="725556"/>
            <a:ext cx="7772400" cy="5486400"/>
          </a:xfrm>
        </p:spPr>
        <p:txBody>
          <a:bodyPr/>
          <a:lstStyle/>
          <a:p>
            <a:pPr algn="just"/>
            <a:r>
              <a:rPr lang="zh-CN" altLang="en-US" dirty="0">
                <a:ea typeface="楷体" pitchFamily="49" charset="-122"/>
              </a:rPr>
              <a:t>十 三 亿 人 口， 二 十 五 年 以 来 每 年 均 达 至 八 百 分 比 增 长。</a:t>
            </a:r>
            <a:endParaRPr lang="en-MY" altLang="zh-CN" dirty="0">
              <a:ea typeface="楷体" pitchFamily="49" charset="-122"/>
            </a:endParaRPr>
          </a:p>
          <a:p>
            <a:pPr algn="just"/>
            <a:r>
              <a:rPr lang="en-MY" altLang="zh-CN" dirty="0">
                <a:ea typeface="楷体" pitchFamily="49" charset="-122"/>
              </a:rPr>
              <a:t>1.3 </a:t>
            </a:r>
            <a:r>
              <a:rPr lang="en-MY" altLang="zh-CN" dirty="0" err="1">
                <a:ea typeface="楷体" pitchFamily="49" charset="-122"/>
              </a:rPr>
              <a:t>bilion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mencapai</a:t>
            </a:r>
            <a:r>
              <a:rPr lang="en-MY" altLang="zh-CN" dirty="0">
                <a:ea typeface="楷体" pitchFamily="49" charset="-122"/>
              </a:rPr>
              <a:t> 8% </a:t>
            </a:r>
            <a:r>
              <a:rPr lang="en-MY" altLang="zh-CN" dirty="0" err="1">
                <a:ea typeface="楷体" pitchFamily="49" charset="-122"/>
              </a:rPr>
              <a:t>pertubuhan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ekonomi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untuk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jangka</a:t>
            </a:r>
            <a:r>
              <a:rPr lang="en-MY" altLang="zh-CN" dirty="0">
                <a:ea typeface="楷体" pitchFamily="49" charset="-122"/>
              </a:rPr>
              <a:t> masa 25 </a:t>
            </a:r>
            <a:r>
              <a:rPr lang="en-MY" altLang="zh-CN" dirty="0" err="1">
                <a:ea typeface="楷体" pitchFamily="49" charset="-122"/>
              </a:rPr>
              <a:t>tahum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semenjak</a:t>
            </a:r>
            <a:r>
              <a:rPr lang="en-MY" altLang="zh-CN" dirty="0">
                <a:ea typeface="楷体" pitchFamily="49" charset="-122"/>
              </a:rPr>
              <a:t> 1978.</a:t>
            </a:r>
            <a:endParaRPr lang="zh-CN" altLang="en-US" dirty="0"/>
          </a:p>
          <a:p>
            <a:pPr algn="just"/>
            <a:endParaRPr lang="zh-CN" altLang="en-US" dirty="0"/>
          </a:p>
          <a:p>
            <a:pPr algn="just"/>
            <a:r>
              <a:rPr lang="zh-CN" altLang="en-US" dirty="0">
                <a:ea typeface="楷体" pitchFamily="49" charset="-122"/>
              </a:rPr>
              <a:t> </a:t>
            </a:r>
            <a:r>
              <a:rPr lang="en-MY" altLang="zh-CN" dirty="0">
                <a:ea typeface="楷体" pitchFamily="49" charset="-122"/>
              </a:rPr>
              <a:t>18.5</a:t>
            </a:r>
            <a:r>
              <a:rPr lang="zh-CN" altLang="en-US" dirty="0">
                <a:ea typeface="楷体" pitchFamily="49" charset="-122"/>
              </a:rPr>
              <a:t> 百 分 比 的 世 界 人 口，  占 世 界 全 年 总 产 约 五 个 百 分 比。( 中 国)</a:t>
            </a:r>
            <a:endParaRPr lang="en-MY" altLang="zh-CN" dirty="0">
              <a:ea typeface="楷体" pitchFamily="49" charset="-122"/>
            </a:endParaRPr>
          </a:p>
          <a:p>
            <a:pPr marL="0" indent="0" algn="just">
              <a:buNone/>
            </a:pPr>
            <a:r>
              <a:rPr lang="en-MY" altLang="zh-CN" dirty="0" err="1">
                <a:ea typeface="楷体" pitchFamily="49" charset="-122"/>
              </a:rPr>
              <a:t>Hakikat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terkini</a:t>
            </a:r>
            <a:r>
              <a:rPr lang="en-MY" altLang="zh-CN" dirty="0">
                <a:ea typeface="楷体" pitchFamily="49" charset="-122"/>
              </a:rPr>
              <a:t>: 18.5 % </a:t>
            </a:r>
            <a:r>
              <a:rPr lang="en-MY" altLang="zh-CN" dirty="0" err="1">
                <a:ea typeface="楷体" pitchFamily="49" charset="-122"/>
              </a:rPr>
              <a:t>jumlah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dunia </a:t>
            </a:r>
            <a:r>
              <a:rPr lang="en-MY" altLang="zh-CN" dirty="0" err="1">
                <a:ea typeface="楷体" pitchFamily="49" charset="-122"/>
              </a:rPr>
              <a:t>menghasilkan</a:t>
            </a:r>
            <a:r>
              <a:rPr lang="en-MY" altLang="zh-CN" dirty="0">
                <a:ea typeface="楷体" pitchFamily="49" charset="-122"/>
              </a:rPr>
              <a:t> 5% </a:t>
            </a:r>
            <a:r>
              <a:rPr lang="en-MY" altLang="zh-CN" dirty="0" err="1">
                <a:ea typeface="楷体" pitchFamily="49" charset="-122"/>
              </a:rPr>
              <a:t>jumlah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hasil</a:t>
            </a:r>
            <a:r>
              <a:rPr lang="en-MY" altLang="zh-CN" dirty="0">
                <a:ea typeface="楷体" pitchFamily="49" charset="-122"/>
              </a:rPr>
              <a:t> dunia</a:t>
            </a:r>
            <a:endParaRPr lang="zh-CN" altLang="en-US" dirty="0">
              <a:ea typeface="楷体" pitchFamily="49" charset="-122"/>
            </a:endParaRPr>
          </a:p>
          <a:p>
            <a:pPr algn="just"/>
            <a:endParaRPr lang="zh-CN" altLang="en-US" dirty="0">
              <a:ea typeface="楷体" pitchFamily="49" charset="-122"/>
            </a:endParaRPr>
          </a:p>
          <a:p>
            <a:pPr algn="just"/>
            <a:r>
              <a:rPr lang="zh-CN" altLang="en-US" dirty="0">
                <a:ea typeface="楷体" pitchFamily="49" charset="-122"/>
              </a:rPr>
              <a:t> </a:t>
            </a:r>
            <a:r>
              <a:rPr lang="en-MY" altLang="zh-CN" dirty="0">
                <a:ea typeface="楷体" pitchFamily="49" charset="-122"/>
              </a:rPr>
              <a:t>4</a:t>
            </a:r>
            <a:r>
              <a:rPr lang="zh-CN" altLang="en-US" dirty="0">
                <a:ea typeface="楷体" pitchFamily="49" charset="-122"/>
              </a:rPr>
              <a:t> 百 分 比 的 世 界 人 口，  占 世 界 全 年 总 产 约 </a:t>
            </a:r>
            <a:r>
              <a:rPr lang="en-MY" altLang="zh-CN" dirty="0">
                <a:ea typeface="楷体" pitchFamily="49" charset="-122"/>
              </a:rPr>
              <a:t>20</a:t>
            </a:r>
            <a:r>
              <a:rPr lang="zh-CN" altLang="en-US" dirty="0">
                <a:ea typeface="楷体" pitchFamily="49" charset="-122"/>
              </a:rPr>
              <a:t>个 百 分 比。( 美 国)</a:t>
            </a:r>
          </a:p>
          <a:p>
            <a:pPr marL="0" indent="0" algn="just">
              <a:buNone/>
            </a:pPr>
            <a:r>
              <a:rPr lang="en-MY" altLang="zh-CN" dirty="0" err="1">
                <a:ea typeface="楷体" pitchFamily="49" charset="-122"/>
              </a:rPr>
              <a:t>Hakikat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terkini</a:t>
            </a:r>
            <a:r>
              <a:rPr lang="en-MY" altLang="zh-CN" dirty="0">
                <a:ea typeface="楷体" pitchFamily="49" charset="-122"/>
              </a:rPr>
              <a:t>: 4 % </a:t>
            </a:r>
            <a:r>
              <a:rPr lang="en-MY" altLang="zh-CN" dirty="0" err="1">
                <a:ea typeface="楷体" pitchFamily="49" charset="-122"/>
              </a:rPr>
              <a:t>jumlah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dunia </a:t>
            </a:r>
            <a:r>
              <a:rPr lang="en-MY" altLang="zh-CN" dirty="0" err="1">
                <a:ea typeface="楷体" pitchFamily="49" charset="-122"/>
              </a:rPr>
              <a:t>menghasilkan</a:t>
            </a:r>
            <a:r>
              <a:rPr lang="en-MY" altLang="zh-CN" dirty="0">
                <a:ea typeface="楷体" pitchFamily="49" charset="-122"/>
              </a:rPr>
              <a:t> 20% </a:t>
            </a:r>
            <a:r>
              <a:rPr lang="en-MY" altLang="zh-CN" dirty="0" err="1">
                <a:ea typeface="楷体" pitchFamily="49" charset="-122"/>
              </a:rPr>
              <a:t>jumlah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hasil</a:t>
            </a:r>
            <a:r>
              <a:rPr lang="en-MY" altLang="zh-CN" dirty="0">
                <a:ea typeface="楷体" pitchFamily="49" charset="-122"/>
              </a:rPr>
              <a:t> dunia</a:t>
            </a:r>
            <a:endParaRPr lang="zh-CN" altLang="en-US" dirty="0">
              <a:ea typeface="楷体" pitchFamily="49" charset="-122"/>
            </a:endParaRPr>
          </a:p>
          <a:p>
            <a:pPr algn="just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63006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3972583C-A37F-434C-BA9E-991077B41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4B16E92E-DDD0-49BF-AFFF-E258D3E5F2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ea typeface="楷体" pitchFamily="49" charset="-122"/>
              </a:rPr>
              <a:t>2006 年， 最 大 外 汇 储 备 国。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>
                <a:ea typeface="楷体" pitchFamily="49" charset="-122"/>
              </a:rPr>
              <a:t>2006 </a:t>
            </a:r>
            <a:r>
              <a:rPr lang="en-MY" altLang="zh-CN" dirty="0" err="1">
                <a:ea typeface="楷体" pitchFamily="49" charset="-122"/>
              </a:rPr>
              <a:t>muncul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sebgai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negara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mempunyai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simpanan</a:t>
            </a:r>
            <a:r>
              <a:rPr lang="en-MY" altLang="zh-CN" dirty="0">
                <a:ea typeface="楷体" pitchFamily="49" charset="-122"/>
              </a:rPr>
              <a:t> dana </a:t>
            </a:r>
            <a:r>
              <a:rPr lang="en-MY" altLang="zh-CN" dirty="0" err="1">
                <a:ea typeface="楷体" pitchFamily="49" charset="-122"/>
              </a:rPr>
              <a:t>mata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wang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asing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pertama</a:t>
            </a:r>
            <a:endParaRPr lang="zh-CN" altLang="en-US" dirty="0"/>
          </a:p>
          <a:p>
            <a:pPr algn="just"/>
            <a:endParaRPr lang="en-MY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20</a:t>
            </a:r>
            <a:r>
              <a:rPr lang="en-US" altLang="zh-CN" dirty="0">
                <a:ea typeface="楷体" pitchFamily="49" charset="-122"/>
              </a:rPr>
              <a:t>11</a:t>
            </a:r>
            <a:r>
              <a:rPr lang="zh-CN" altLang="en-US" dirty="0">
                <a:ea typeface="楷体" pitchFamily="49" charset="-122"/>
              </a:rPr>
              <a:t> 年， 崛 起 成 为 世 界 第 二 大 经 济 体， 仅 次 于 美 国。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/>
              <a:t> 2011 </a:t>
            </a:r>
            <a:r>
              <a:rPr lang="en-MY" altLang="zh-CN" dirty="0" err="1"/>
              <a:t>muncul</a:t>
            </a:r>
            <a:r>
              <a:rPr lang="en-MY" altLang="zh-CN" dirty="0"/>
              <a:t> </a:t>
            </a:r>
            <a:r>
              <a:rPr lang="en-MY" altLang="zh-CN" dirty="0" err="1"/>
              <a:t>sebagai</a:t>
            </a:r>
            <a:r>
              <a:rPr lang="en-MY" altLang="zh-CN" dirty="0"/>
              <a:t> </a:t>
            </a:r>
            <a:r>
              <a:rPr lang="en-MY" altLang="zh-CN" dirty="0" err="1"/>
              <a:t>ekonomi</a:t>
            </a:r>
            <a:r>
              <a:rPr lang="en-MY" altLang="zh-CN" dirty="0"/>
              <a:t> </a:t>
            </a:r>
            <a:r>
              <a:rPr lang="en-MY" altLang="zh-CN" dirty="0" err="1"/>
              <a:t>kedua</a:t>
            </a:r>
            <a:r>
              <a:rPr lang="en-MY" altLang="zh-CN" dirty="0"/>
              <a:t> dunia</a:t>
            </a:r>
          </a:p>
          <a:p>
            <a:pPr marL="0" indent="0">
              <a:buNone/>
            </a:pPr>
            <a:endParaRPr lang="zh-CN" altLang="en-US" dirty="0"/>
          </a:p>
          <a:p>
            <a:pPr>
              <a:buFontTx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1525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xmlns="" id="{CAB85759-9E4E-4D2D-A8DB-F0401308D6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1635" y="609600"/>
            <a:ext cx="9160565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dirty="0">
                <a:ea typeface="楷体" pitchFamily="49" charset="-122"/>
              </a:rPr>
              <a:t>2003 年， 吸 引 最 多 外 资 投 资 额 的 国 家， 二 十 年 以 来 共 吸 引 约 五 千 五 百 亿 美 元 的 投 资 额。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MY" altLang="zh-CN" dirty="0">
                <a:ea typeface="楷体" pitchFamily="49" charset="-122"/>
              </a:rPr>
              <a:t>2003 </a:t>
            </a:r>
            <a:r>
              <a:rPr lang="en-MY" altLang="zh-CN" dirty="0" err="1">
                <a:ea typeface="楷体" pitchFamily="49" charset="-122"/>
              </a:rPr>
              <a:t>muncul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sebagai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negara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menarik</a:t>
            </a:r>
            <a:r>
              <a:rPr lang="en-MY" altLang="zh-CN" dirty="0">
                <a:ea typeface="楷体" pitchFamily="49" charset="-122"/>
              </a:rPr>
              <a:t> paling </a:t>
            </a:r>
            <a:r>
              <a:rPr lang="en-MY" altLang="zh-CN" dirty="0" err="1">
                <a:ea typeface="楷体" pitchFamily="49" charset="-122"/>
              </a:rPr>
              <a:t>ramai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pelaburan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asing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MY" altLang="zh-CN" dirty="0" err="1">
                <a:ea typeface="楷体" pitchFamily="49" charset="-122"/>
              </a:rPr>
              <a:t>Menarik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lebih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kurang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it-IT" altLang="zh-CN" dirty="0">
                <a:ea typeface="楷体" pitchFamily="49" charset="-122"/>
              </a:rPr>
              <a:t>Lima ratus lima puluh bilion dolar pelaburan asing dalam jangka masa 20 tahun.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>
                <a:ea typeface="楷体" pitchFamily="49" charset="-122"/>
              </a:rPr>
              <a:t> 目 前， 中 国 已 经 成 为 名 副 其 实 的“ 世 界 工 厂”： 每 年 生 产 全 球 七 十 个 百 份 点 的 玩 具、 自 行 车、 六 十 百 分 点 的 数 码 相 机 及 五 十 个 百 分 点 的 手 提 计 算 机 (电 脑)……</a:t>
            </a:r>
            <a:endParaRPr lang="en-MY" altLang="zh-CN" dirty="0">
              <a:ea typeface="楷体" pitchFamily="49" charset="-122"/>
            </a:endParaRPr>
          </a:p>
          <a:p>
            <a:pPr>
              <a:lnSpc>
                <a:spcPct val="90000"/>
              </a:lnSpc>
            </a:pPr>
            <a:endParaRPr lang="en-MY" altLang="zh-CN" dirty="0">
              <a:ea typeface="楷体" pitchFamily="49" charset="-122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MY" altLang="zh-CN" dirty="0" err="1">
                <a:ea typeface="楷体" pitchFamily="49" charset="-122"/>
              </a:rPr>
              <a:t>Kini</a:t>
            </a:r>
            <a:r>
              <a:rPr lang="en-MY" altLang="zh-CN" dirty="0">
                <a:ea typeface="楷体" pitchFamily="49" charset="-122"/>
              </a:rPr>
              <a:t>, China </a:t>
            </a:r>
            <a:r>
              <a:rPr lang="en-MY" altLang="zh-CN" dirty="0" err="1">
                <a:ea typeface="楷体" pitchFamily="49" charset="-122"/>
              </a:rPr>
              <a:t>telah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digelar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sebagai</a:t>
            </a:r>
            <a:r>
              <a:rPr lang="en-MY" altLang="zh-CN" dirty="0">
                <a:ea typeface="楷体" pitchFamily="49" charset="-122"/>
              </a:rPr>
              <a:t> “</a:t>
            </a:r>
            <a:r>
              <a:rPr lang="en-MY" altLang="zh-CN" dirty="0" err="1">
                <a:ea typeface="楷体" pitchFamily="49" charset="-122"/>
              </a:rPr>
              <a:t>Kilang</a:t>
            </a:r>
            <a:r>
              <a:rPr lang="en-MY" altLang="zh-CN" dirty="0">
                <a:ea typeface="楷体" pitchFamily="49" charset="-122"/>
              </a:rPr>
              <a:t> Dunia”, </a:t>
            </a:r>
            <a:r>
              <a:rPr lang="en-MY" altLang="zh-CN" dirty="0" err="1">
                <a:ea typeface="楷体" pitchFamily="49" charset="-122"/>
              </a:rPr>
              <a:t>mengeluarkan</a:t>
            </a:r>
            <a:r>
              <a:rPr lang="en-MY" altLang="zh-CN" dirty="0">
                <a:ea typeface="楷体" pitchFamily="49" charset="-122"/>
              </a:rPr>
              <a:t> 70% </a:t>
            </a:r>
            <a:r>
              <a:rPr lang="en-MY" altLang="zh-CN" dirty="0" err="1">
                <a:ea typeface="楷体" pitchFamily="49" charset="-122"/>
              </a:rPr>
              <a:t>alat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permainan</a:t>
            </a:r>
            <a:r>
              <a:rPr lang="en-MY" altLang="zh-CN" dirty="0">
                <a:ea typeface="楷体" pitchFamily="49" charset="-122"/>
              </a:rPr>
              <a:t> dunia, </a:t>
            </a:r>
            <a:r>
              <a:rPr lang="en-MY" altLang="zh-CN" dirty="0" err="1">
                <a:ea typeface="楷体" pitchFamily="49" charset="-122"/>
              </a:rPr>
              <a:t>basikal</a:t>
            </a:r>
            <a:r>
              <a:rPr lang="en-MY" altLang="zh-CN" dirty="0">
                <a:ea typeface="楷体" pitchFamily="49" charset="-122"/>
              </a:rPr>
              <a:t>; 60% digital </a:t>
            </a:r>
            <a:r>
              <a:rPr lang="en-MY" altLang="zh-CN" dirty="0" err="1">
                <a:ea typeface="楷体" pitchFamily="49" charset="-122"/>
              </a:rPr>
              <a:t>kamera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50% </a:t>
            </a:r>
            <a:r>
              <a:rPr lang="en-MY" altLang="zh-CN" dirty="0" err="1">
                <a:ea typeface="楷体" pitchFamily="49" charset="-122"/>
              </a:rPr>
              <a:t>komputer</a:t>
            </a:r>
            <a:endParaRPr lang="zh-CN" altLang="en-US" dirty="0"/>
          </a:p>
          <a:p>
            <a:pPr>
              <a:lnSpc>
                <a:spcPct val="9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93914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B629F1F7-7401-41D3-8979-4A2DE863C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888670C9-97FA-4ED2-AA70-ED32B7447F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ea typeface="楷体" pitchFamily="49" charset="-122"/>
              </a:rPr>
              <a:t>2008 年 奥 运 会 </a:t>
            </a:r>
            <a:r>
              <a:rPr lang="en-MY" altLang="zh-CN" dirty="0" err="1">
                <a:ea typeface="楷体" pitchFamily="49" charset="-122"/>
              </a:rPr>
              <a:t>Penganjuran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Olimpik</a:t>
            </a:r>
            <a:r>
              <a:rPr lang="en-MY" altLang="zh-CN" dirty="0">
                <a:ea typeface="楷体" pitchFamily="49" charset="-122"/>
              </a:rPr>
              <a:t> 2008</a:t>
            </a:r>
            <a:endParaRPr lang="zh-CN" altLang="en-US" dirty="0">
              <a:ea typeface="楷体" pitchFamily="49" charset="-122"/>
            </a:endParaRPr>
          </a:p>
          <a:p>
            <a:endParaRPr lang="zh-CN" altLang="en-US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2010 年 世 界 博 览 会。</a:t>
            </a:r>
            <a:r>
              <a:rPr lang="en-MY" altLang="zh-CN" dirty="0" err="1">
                <a:ea typeface="楷体" pitchFamily="49" charset="-122"/>
              </a:rPr>
              <a:t>Pengajuran</a:t>
            </a:r>
            <a:r>
              <a:rPr lang="en-MY" altLang="zh-CN" dirty="0">
                <a:ea typeface="楷体" pitchFamily="49" charset="-122"/>
              </a:rPr>
              <a:t> Expo Dunia Shanghai 2010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8294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1263EEE-B43C-43F1-AAD7-834D83849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u="sng">
                <a:ea typeface="楷体" pitchFamily="49" charset="-122"/>
              </a:rPr>
              <a:t>中 国 历 史： 古 代 史 与 近 代 史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A18C09EC-7F47-4422-B0D3-7D305E0B8E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9038" y="1802780"/>
            <a:ext cx="9566596" cy="3880773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2000" dirty="0">
                <a:ea typeface="楷体" pitchFamily="49" charset="-122"/>
              </a:rPr>
              <a:t>古 代 史 </a:t>
            </a:r>
            <a:r>
              <a:rPr lang="en-MY" altLang="zh-CN" sz="2000" dirty="0">
                <a:ea typeface="楷体" pitchFamily="49" charset="-122"/>
              </a:rPr>
              <a:t>Sejarah </a:t>
            </a:r>
            <a:r>
              <a:rPr lang="en-MY" altLang="zh-CN" sz="2000" dirty="0" err="1">
                <a:ea typeface="楷体" pitchFamily="49" charset="-122"/>
              </a:rPr>
              <a:t>Purba</a:t>
            </a:r>
            <a:r>
              <a:rPr lang="zh-CN" altLang="en-US" sz="2000" dirty="0">
                <a:ea typeface="楷体" pitchFamily="49" charset="-122"/>
              </a:rPr>
              <a:t>： 夏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Xia)</a:t>
            </a:r>
            <a:r>
              <a:rPr lang="zh-CN" altLang="en-US" sz="2000" dirty="0">
                <a:ea typeface="楷体" pitchFamily="49" charset="-122"/>
              </a:rPr>
              <a:t>、 商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Shan)</a:t>
            </a:r>
            <a:r>
              <a:rPr lang="zh-CN" altLang="en-US" sz="2000" dirty="0">
                <a:ea typeface="楷体" pitchFamily="49" charset="-122"/>
              </a:rPr>
              <a:t> 、周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Zhou) </a:t>
            </a:r>
            <a:r>
              <a:rPr lang="zh-CN" altLang="en-US" sz="2000" dirty="0"/>
              <a:t>	</a:t>
            </a:r>
          </a:p>
          <a:p>
            <a:pPr lvl="4">
              <a:buFontTx/>
              <a:buNone/>
            </a:pPr>
            <a:r>
              <a:rPr lang="zh-CN" altLang="en-US" sz="2000" dirty="0">
                <a:ea typeface="楷体" pitchFamily="49" charset="-122"/>
              </a:rPr>
              <a:t>春 秋 </a:t>
            </a:r>
            <a:r>
              <a:rPr lang="en-MY" altLang="zh-CN" sz="2000" dirty="0">
                <a:ea typeface="楷体" pitchFamily="49" charset="-122"/>
              </a:rPr>
              <a:t>(Zaman Chun </a:t>
            </a:r>
            <a:r>
              <a:rPr lang="en-MY" altLang="zh-CN" sz="2000" dirty="0" err="1">
                <a:ea typeface="楷体" pitchFamily="49" charset="-122"/>
              </a:rPr>
              <a:t>Qiu</a:t>
            </a:r>
            <a:r>
              <a:rPr lang="en-MY" altLang="zh-CN" sz="2000" dirty="0">
                <a:ea typeface="楷体" pitchFamily="49" charset="-122"/>
              </a:rPr>
              <a:t>) </a:t>
            </a:r>
            <a:r>
              <a:rPr lang="zh-CN" altLang="en-US" sz="2000" dirty="0">
                <a:ea typeface="楷体" pitchFamily="49" charset="-122"/>
              </a:rPr>
              <a:t>、 战 国 </a:t>
            </a:r>
            <a:r>
              <a:rPr lang="en-MY" altLang="zh-CN" sz="2000" dirty="0">
                <a:ea typeface="楷体" pitchFamily="49" charset="-122"/>
              </a:rPr>
              <a:t>(Zaman</a:t>
            </a:r>
            <a:r>
              <a:rPr lang="zh-CN" altLang="en-US" sz="2000" dirty="0">
                <a:ea typeface="楷体" pitchFamily="49" charset="-122"/>
              </a:rPr>
              <a:t> </a:t>
            </a:r>
            <a:r>
              <a:rPr lang="en-MY" altLang="zh-CN" sz="2000" dirty="0" err="1">
                <a:ea typeface="楷体" pitchFamily="49" charset="-122"/>
              </a:rPr>
              <a:t>Peperangan</a:t>
            </a:r>
            <a:r>
              <a:rPr lang="en-MY" altLang="zh-CN" sz="2000" dirty="0">
                <a:ea typeface="楷体" pitchFamily="49" charset="-122"/>
              </a:rPr>
              <a:t>)</a:t>
            </a:r>
            <a:r>
              <a:rPr lang="zh-CN" altLang="en-US" sz="2000" dirty="0">
                <a:ea typeface="楷体" pitchFamily="49" charset="-122"/>
              </a:rPr>
              <a:t> </a:t>
            </a:r>
          </a:p>
          <a:p>
            <a:pPr lvl="4">
              <a:buFontTx/>
              <a:buNone/>
            </a:pPr>
            <a:r>
              <a:rPr lang="zh-CN" altLang="en-US" sz="2000" dirty="0">
                <a:ea typeface="楷体" pitchFamily="49" charset="-122"/>
              </a:rPr>
              <a:t>秦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Qin) </a:t>
            </a:r>
            <a:r>
              <a:rPr lang="zh-CN" altLang="en-US" sz="2000" dirty="0">
                <a:ea typeface="楷体" pitchFamily="49" charset="-122"/>
              </a:rPr>
              <a:t>、汉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Han)</a:t>
            </a:r>
            <a:endParaRPr lang="zh-CN" altLang="en-US" sz="2000" dirty="0"/>
          </a:p>
          <a:p>
            <a:pPr lvl="4">
              <a:buFontTx/>
              <a:buNone/>
            </a:pPr>
            <a:r>
              <a:rPr lang="zh-CN" altLang="en-US" sz="2000" dirty="0">
                <a:ea typeface="楷体" pitchFamily="49" charset="-122"/>
              </a:rPr>
              <a:t>唐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Tang)</a:t>
            </a:r>
            <a:r>
              <a:rPr lang="zh-CN" altLang="en-US" sz="2000" dirty="0">
                <a:ea typeface="楷体" pitchFamily="49" charset="-122"/>
              </a:rPr>
              <a:t>、宋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Song) </a:t>
            </a:r>
            <a:r>
              <a:rPr lang="zh-CN" altLang="en-US" sz="2000" dirty="0"/>
              <a:t>		</a:t>
            </a:r>
          </a:p>
          <a:p>
            <a:pPr lvl="4">
              <a:buFontTx/>
              <a:buNone/>
            </a:pPr>
            <a:r>
              <a:rPr lang="zh-CN" altLang="en-US" sz="2000" dirty="0">
                <a:ea typeface="楷体" pitchFamily="49" charset="-122"/>
              </a:rPr>
              <a:t>元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Yuan) </a:t>
            </a:r>
            <a:r>
              <a:rPr lang="zh-CN" altLang="en-US" sz="2000" dirty="0">
                <a:ea typeface="楷体" pitchFamily="49" charset="-122"/>
              </a:rPr>
              <a:t>、 明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</a:t>
            </a:r>
            <a:r>
              <a:rPr lang="en-US" altLang="zh-CN" sz="2000" dirty="0">
                <a:ea typeface="楷体" pitchFamily="49" charset="-122"/>
              </a:rPr>
              <a:t>Min)</a:t>
            </a:r>
            <a:r>
              <a:rPr lang="en-MY" altLang="zh-CN" sz="2000" dirty="0">
                <a:ea typeface="楷体" pitchFamily="49" charset="-122"/>
              </a:rPr>
              <a:t> </a:t>
            </a:r>
            <a:r>
              <a:rPr lang="zh-CN" altLang="en-US" sz="2000" dirty="0">
                <a:ea typeface="楷体" pitchFamily="49" charset="-122"/>
              </a:rPr>
              <a:t>、 清 </a:t>
            </a:r>
            <a:r>
              <a:rPr lang="en-MY" altLang="zh-CN" sz="2000" dirty="0">
                <a:ea typeface="楷体" pitchFamily="49" charset="-122"/>
              </a:rPr>
              <a:t>(</a:t>
            </a:r>
            <a:r>
              <a:rPr lang="en-MY" altLang="zh-CN" sz="2000" dirty="0" err="1">
                <a:ea typeface="楷体" pitchFamily="49" charset="-122"/>
              </a:rPr>
              <a:t>Dinasti</a:t>
            </a:r>
            <a:r>
              <a:rPr lang="en-MY" altLang="zh-CN" sz="2000" dirty="0">
                <a:ea typeface="楷体" pitchFamily="49" charset="-122"/>
              </a:rPr>
              <a:t> Qing, Manchu)</a:t>
            </a:r>
            <a:r>
              <a:rPr lang="zh-CN" altLang="en-US" sz="2000" dirty="0">
                <a:ea typeface="楷体" pitchFamily="49" charset="-122"/>
              </a:rPr>
              <a:t>  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7052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D24330F8-1A51-4720-80AB-23E55504A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MY" altLang="zh-CN" dirty="0" err="1"/>
              <a:t>Evolusi</a:t>
            </a:r>
            <a:r>
              <a:rPr lang="en-MY" altLang="zh-CN" dirty="0"/>
              <a:t> Bahasa Mandarin</a:t>
            </a:r>
            <a:br>
              <a:rPr lang="en-MY" altLang="zh-CN" dirty="0"/>
            </a:br>
            <a:r>
              <a:rPr lang="en-MY" altLang="zh-CN" dirty="0"/>
              <a:t>Dari </a:t>
            </a:r>
            <a:r>
              <a:rPr lang="en-MY" altLang="zh-CN" dirty="0" err="1"/>
              <a:t>Klasik</a:t>
            </a:r>
            <a:r>
              <a:rPr lang="en-MY" altLang="zh-CN" dirty="0"/>
              <a:t> </a:t>
            </a:r>
            <a:r>
              <a:rPr lang="en-MY" altLang="zh-CN" dirty="0" err="1"/>
              <a:t>ke</a:t>
            </a:r>
            <a:r>
              <a:rPr lang="en-MY" altLang="zh-CN" dirty="0"/>
              <a:t> </a:t>
            </a:r>
            <a:r>
              <a:rPr lang="en-MY" altLang="zh-CN" dirty="0" err="1"/>
              <a:t>Moden</a:t>
            </a:r>
            <a:endParaRPr lang="zh-CN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14DE81C5-687C-4364-884F-29525FCFEE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2306363"/>
            <a:ext cx="8596668" cy="3880773"/>
          </a:xfrm>
        </p:spPr>
        <p:txBody>
          <a:bodyPr/>
          <a:lstStyle/>
          <a:p>
            <a:r>
              <a:rPr lang="zh-CN" altLang="en-US" dirty="0">
                <a:ea typeface="楷体" pitchFamily="49" charset="-122"/>
              </a:rPr>
              <a:t>汉 字 的 形 成：</a:t>
            </a:r>
            <a:r>
              <a:rPr lang="en-MY" altLang="zh-CN" dirty="0" err="1">
                <a:ea typeface="楷体" pitchFamily="49" charset="-122"/>
              </a:rPr>
              <a:t>Asal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Usul</a:t>
            </a:r>
            <a:r>
              <a:rPr lang="en-MY" altLang="zh-CN" dirty="0">
                <a:ea typeface="楷体" pitchFamily="49" charset="-122"/>
              </a:rPr>
              <a:t> Bhs Mandarin</a:t>
            </a:r>
            <a:endParaRPr lang="zh-CN" altLang="en-US" dirty="0">
              <a:ea typeface="楷体" pitchFamily="49" charset="-122"/>
            </a:endParaRPr>
          </a:p>
          <a:p>
            <a:pPr>
              <a:buFontTx/>
              <a:buNone/>
            </a:pPr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汉 字 为 表 义 文 字 ( 符 号 无 音)， 最 初 在 西 安 仰 韶 文 化 中 出 现 。</a:t>
            </a:r>
            <a:endParaRPr lang="en-MY" altLang="zh-CN" dirty="0">
              <a:ea typeface="楷体" pitchFamily="49" charset="-122"/>
            </a:endParaRPr>
          </a:p>
          <a:p>
            <a:r>
              <a:rPr lang="en-MY" altLang="zh-CN" dirty="0">
                <a:ea typeface="楷体" pitchFamily="49" charset="-122"/>
              </a:rPr>
              <a:t>Bahasa </a:t>
            </a:r>
            <a:r>
              <a:rPr lang="en-MY" altLang="zh-CN" dirty="0" err="1">
                <a:ea typeface="楷体" pitchFamily="49" charset="-122"/>
              </a:rPr>
              <a:t>Pitograf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menggunakan</a:t>
            </a:r>
            <a:r>
              <a:rPr lang="en-MY" altLang="zh-CN" dirty="0">
                <a:ea typeface="楷体" pitchFamily="49" charset="-122"/>
              </a:rPr>
              <a:t> symbol, </a:t>
            </a:r>
            <a:r>
              <a:rPr lang="en-MY" altLang="zh-CN" dirty="0" err="1">
                <a:ea typeface="楷体" pitchFamily="49" charset="-122"/>
              </a:rPr>
              <a:t>mula-mula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wujud</a:t>
            </a:r>
            <a:r>
              <a:rPr lang="en-MY" altLang="zh-CN" dirty="0">
                <a:ea typeface="楷体" pitchFamily="49" charset="-122"/>
              </a:rPr>
              <a:t> di Xi’an</a:t>
            </a:r>
            <a:endParaRPr lang="zh-CN" altLang="en-US" dirty="0">
              <a:ea typeface="楷体" pitchFamily="49" charset="-122"/>
            </a:endParaRPr>
          </a:p>
          <a:p>
            <a:pPr>
              <a:buFontTx/>
              <a:buNone/>
            </a:pPr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最 早 的 文 字 为 卜 辞， 为 巫 术 及 祭 拜 目 的。</a:t>
            </a:r>
            <a:endParaRPr lang="en-MY" altLang="zh-CN" dirty="0">
              <a:ea typeface="楷体" pitchFamily="49" charset="-122"/>
            </a:endParaRPr>
          </a:p>
          <a:p>
            <a:r>
              <a:rPr lang="en-MY" altLang="zh-CN" dirty="0" err="1">
                <a:ea typeface="楷体" pitchFamily="49" charset="-122"/>
              </a:rPr>
              <a:t>Tujuan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asalnya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ialah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sebagai</a:t>
            </a:r>
            <a:r>
              <a:rPr lang="en-MY" altLang="zh-CN" dirty="0">
                <a:ea typeface="楷体" pitchFamily="49" charset="-122"/>
              </a:rPr>
              <a:t> Bahasa </a:t>
            </a:r>
            <a:r>
              <a:rPr lang="en-MY" altLang="zh-CN" dirty="0" err="1">
                <a:ea typeface="楷体" pitchFamily="49" charset="-122"/>
              </a:rPr>
              <a:t>pemujaan</a:t>
            </a:r>
            <a:endParaRPr lang="zh-CN" altLang="en-US" dirty="0"/>
          </a:p>
          <a:p>
            <a:endParaRPr lang="zh-CN" altLang="en-US" dirty="0"/>
          </a:p>
          <a:p>
            <a:pPr>
              <a:buFontTx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74075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970FA215-074F-4852-ADF6-E8E0899C6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i="0" dirty="0"/>
              <a:t>篆 书 </a:t>
            </a:r>
            <a:r>
              <a:rPr lang="en-MY" altLang="zh-CN" i="0" dirty="0" err="1"/>
              <a:t>Tulisan</a:t>
            </a:r>
            <a:r>
              <a:rPr lang="en-MY" altLang="zh-CN" i="0" dirty="0"/>
              <a:t> Li</a:t>
            </a:r>
            <a:endParaRPr lang="zh-CN" altLang="en-US" dirty="0"/>
          </a:p>
        </p:txBody>
      </p:sp>
      <p:pic>
        <p:nvPicPr>
          <p:cNvPr id="25603" name="Picture 3">
            <a:extLst>
              <a:ext uri="{FF2B5EF4-FFF2-40B4-BE49-F238E27FC236}">
                <a16:creationId xmlns:a16="http://schemas.microsoft.com/office/drawing/2014/main" xmlns="" id="{C8E0CE3F-B7E3-451D-A453-66179D0D41E5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95800" y="2057400"/>
            <a:ext cx="3810000" cy="4114800"/>
          </a:xfrm>
        </p:spPr>
      </p:pic>
    </p:spTree>
    <p:extLst>
      <p:ext uri="{BB962C8B-B14F-4D97-AF65-F5344CB8AC3E}">
        <p14:creationId xmlns:p14="http://schemas.microsoft.com/office/powerpoint/2010/main" xmlns="" val="3686435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1F76F261-2710-4BBB-A3B3-B133C299F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7772400" cy="1143000"/>
          </a:xfrm>
        </p:spPr>
        <p:txBody>
          <a:bodyPr/>
          <a:lstStyle/>
          <a:p>
            <a:pPr algn="ctr"/>
            <a:r>
              <a:rPr lang="zh-CN" altLang="en-US" dirty="0"/>
              <a:t> </a:t>
            </a:r>
            <a:r>
              <a:rPr lang="zh-CN" altLang="en-US" i="0" dirty="0"/>
              <a:t>隶 书 </a:t>
            </a:r>
            <a:r>
              <a:rPr lang="en-MY" altLang="zh-CN" i="0" dirty="0" err="1"/>
              <a:t>Tulisan</a:t>
            </a:r>
            <a:r>
              <a:rPr lang="en-MY" altLang="zh-CN" i="0" dirty="0"/>
              <a:t>  Li</a:t>
            </a:r>
            <a:endParaRPr lang="zh-CN" altLang="en-US" dirty="0"/>
          </a:p>
        </p:txBody>
      </p:sp>
      <p:pic>
        <p:nvPicPr>
          <p:cNvPr id="27651" name="Picture 3">
            <a:extLst>
              <a:ext uri="{FF2B5EF4-FFF2-40B4-BE49-F238E27FC236}">
                <a16:creationId xmlns:a16="http://schemas.microsoft.com/office/drawing/2014/main" xmlns="" id="{3088D1AF-269C-4535-8114-218F50665AB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715000" y="1600200"/>
            <a:ext cx="1676400" cy="5029200"/>
          </a:xfrm>
        </p:spPr>
      </p:pic>
    </p:spTree>
    <p:extLst>
      <p:ext uri="{BB962C8B-B14F-4D97-AF65-F5344CB8AC3E}">
        <p14:creationId xmlns:p14="http://schemas.microsoft.com/office/powerpoint/2010/main" xmlns="" val="1008260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D329F165-27FD-44F9-A920-DF0B9C667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 </a:t>
            </a:r>
            <a:r>
              <a:rPr lang="zh-CN" altLang="en-US" i="0" dirty="0"/>
              <a:t>楷 书 </a:t>
            </a:r>
            <a:r>
              <a:rPr lang="en-MY" altLang="zh-CN" i="0" dirty="0" err="1"/>
              <a:t>Tulisan</a:t>
            </a:r>
            <a:r>
              <a:rPr lang="en-MY" altLang="zh-CN" i="0" dirty="0"/>
              <a:t> Kai</a:t>
            </a:r>
            <a:endParaRPr lang="zh-CN" altLang="en-US" dirty="0"/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xmlns="" id="{0382FB2B-42AB-4E77-8671-BA85647CDDD5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48200" y="2209800"/>
            <a:ext cx="3810000" cy="4114800"/>
          </a:xfrm>
        </p:spPr>
      </p:pic>
    </p:spTree>
    <p:extLst>
      <p:ext uri="{BB962C8B-B14F-4D97-AF65-F5344CB8AC3E}">
        <p14:creationId xmlns:p14="http://schemas.microsoft.com/office/powerpoint/2010/main" xmlns="" val="3004711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3B4F2D9C-63C4-434A-BF83-07EBE1522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dirty="0"/>
              <a:t> </a:t>
            </a:r>
            <a:r>
              <a:rPr lang="zh-CN" altLang="en-US" dirty="0"/>
              <a:t>行 书 </a:t>
            </a:r>
            <a:r>
              <a:rPr lang="en-MY" altLang="zh-CN" dirty="0" err="1"/>
              <a:t>Tulisan</a:t>
            </a:r>
            <a:r>
              <a:rPr lang="en-MY" altLang="zh-CN" dirty="0"/>
              <a:t> Xin</a:t>
            </a:r>
            <a:endParaRPr lang="zh-CN" altLang="en-US" dirty="0"/>
          </a:p>
        </p:txBody>
      </p:sp>
      <p:pic>
        <p:nvPicPr>
          <p:cNvPr id="28675" name="Picture 3">
            <a:extLst>
              <a:ext uri="{FF2B5EF4-FFF2-40B4-BE49-F238E27FC236}">
                <a16:creationId xmlns:a16="http://schemas.microsoft.com/office/drawing/2014/main" xmlns="" id="{723C21F1-8ED9-4238-A43B-79AF7ED1E1C7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562600" y="1981200"/>
            <a:ext cx="1981200" cy="4495800"/>
          </a:xfrm>
        </p:spPr>
      </p:pic>
      <p:pic>
        <p:nvPicPr>
          <p:cNvPr id="28676" name="Picture 4">
            <a:extLst>
              <a:ext uri="{FF2B5EF4-FFF2-40B4-BE49-F238E27FC236}">
                <a16:creationId xmlns:a16="http://schemas.microsoft.com/office/drawing/2014/main" xmlns="" id="{30671836-3B73-4581-8A80-A2F4A363F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4000"/>
            <a:ext cx="1447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5730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B2AB7B81-A5FB-4252-A905-9255AF83B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 </a:t>
            </a:r>
            <a:r>
              <a:rPr lang="zh-CN" altLang="en-US" i="0" dirty="0"/>
              <a:t>草 书 </a:t>
            </a:r>
            <a:r>
              <a:rPr lang="en-MY" altLang="zh-CN" i="0" dirty="0" err="1"/>
              <a:t>Tulisan</a:t>
            </a:r>
            <a:r>
              <a:rPr lang="en-MY" altLang="zh-CN" i="0" dirty="0"/>
              <a:t> Cao (</a:t>
            </a:r>
            <a:r>
              <a:rPr lang="en-MY" altLang="zh-CN" i="0" dirty="0" err="1"/>
              <a:t>Rumput</a:t>
            </a:r>
            <a:r>
              <a:rPr lang="en-MY" altLang="zh-CN" i="0" dirty="0"/>
              <a:t>)</a:t>
            </a:r>
            <a:endParaRPr lang="zh-CN" altLang="en-US" dirty="0"/>
          </a:p>
        </p:txBody>
      </p:sp>
      <p:pic>
        <p:nvPicPr>
          <p:cNvPr id="29699" name="Picture 3">
            <a:extLst>
              <a:ext uri="{FF2B5EF4-FFF2-40B4-BE49-F238E27FC236}">
                <a16:creationId xmlns:a16="http://schemas.microsoft.com/office/drawing/2014/main" xmlns="" id="{E02DAE1D-4DB7-4E4D-9227-46DACC65C56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724400" y="1905000"/>
            <a:ext cx="3810000" cy="4114800"/>
          </a:xfrm>
        </p:spPr>
      </p:pic>
    </p:spTree>
    <p:extLst>
      <p:ext uri="{BB962C8B-B14F-4D97-AF65-F5344CB8AC3E}">
        <p14:creationId xmlns:p14="http://schemas.microsoft.com/office/powerpoint/2010/main" xmlns="" val="3015221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76737A0D-7DFA-44F3-ACEA-DC3FC58C3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43314DA6-B7FE-4622-937F-B6686E63C1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从 宋 代 白 话 运 用 起， 对 文 言 文 造 成 冲 击。1919 年 之 五 四 运 动 摧 毁 文 言 文。</a:t>
            </a:r>
            <a:r>
              <a:rPr lang="en-MY" altLang="zh-CN" dirty="0">
                <a:ea typeface="楷体" pitchFamily="49" charset="-122"/>
              </a:rPr>
              <a:t>Bahasa </a:t>
            </a:r>
            <a:r>
              <a:rPr lang="en-MY" altLang="zh-CN" dirty="0" err="1">
                <a:ea typeface="楷体" pitchFamily="49" charset="-122"/>
              </a:rPr>
              <a:t>Klasik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telah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diganti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dengan</a:t>
            </a:r>
            <a:r>
              <a:rPr lang="en-MY" altLang="zh-CN" dirty="0">
                <a:ea typeface="楷体" pitchFamily="49" charset="-122"/>
              </a:rPr>
              <a:t> Bahasa </a:t>
            </a:r>
            <a:r>
              <a:rPr lang="en-MY" altLang="zh-CN" dirty="0" err="1">
                <a:ea typeface="楷体" pitchFamily="49" charset="-122"/>
              </a:rPr>
              <a:t>vanekular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moden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sejak</a:t>
            </a:r>
            <a:r>
              <a:rPr lang="en-MY" altLang="zh-CN" dirty="0">
                <a:ea typeface="楷体" pitchFamily="49" charset="-122"/>
              </a:rPr>
              <a:t> 1919.</a:t>
            </a:r>
            <a:endParaRPr lang="zh-CN" altLang="en-US" dirty="0">
              <a:ea typeface="楷体" pitchFamily="49" charset="-122"/>
            </a:endParaRPr>
          </a:p>
          <a:p>
            <a:endParaRPr lang="en-MY" altLang="zh-CN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 汉 字 现 有 六 千 至 一 万 二 百 字， 但 仅 有 约 六 千 常 用 字。</a:t>
            </a:r>
            <a:endParaRPr lang="en-MY" altLang="zh-CN" dirty="0">
              <a:ea typeface="楷体" pitchFamily="49" charset="-122"/>
            </a:endParaRPr>
          </a:p>
          <a:p>
            <a:pPr algn="just"/>
            <a:r>
              <a:rPr lang="en-MY" altLang="zh-CN" dirty="0" err="1">
                <a:ea typeface="楷体" pitchFamily="49" charset="-122"/>
              </a:rPr>
              <a:t>Huruf</a:t>
            </a:r>
            <a:r>
              <a:rPr lang="en-MY" altLang="zh-CN" dirty="0">
                <a:ea typeface="楷体" pitchFamily="49" charset="-122"/>
              </a:rPr>
              <a:t> Mandarin: 6000-12000, yang </a:t>
            </a:r>
            <a:r>
              <a:rPr lang="en-MY" altLang="zh-CN" dirty="0" err="1">
                <a:ea typeface="楷体" pitchFamily="49" charset="-122"/>
              </a:rPr>
              <a:t>aktif</a:t>
            </a:r>
            <a:r>
              <a:rPr lang="en-MY" altLang="zh-CN" dirty="0">
                <a:ea typeface="楷体" pitchFamily="49" charset="-122"/>
              </a:rPr>
              <a:t> and </a:t>
            </a:r>
            <a:r>
              <a:rPr lang="en-MY" altLang="zh-CN" dirty="0" err="1">
                <a:ea typeface="楷体" pitchFamily="49" charset="-122"/>
              </a:rPr>
              <a:t>kerap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digunakan</a:t>
            </a:r>
            <a:r>
              <a:rPr lang="en-MY" altLang="zh-CN" dirty="0">
                <a:ea typeface="楷体" pitchFamily="49" charset="-122"/>
              </a:rPr>
              <a:t> 6000</a:t>
            </a:r>
          </a:p>
          <a:p>
            <a:endParaRPr lang="en-MY" altLang="zh-CN" dirty="0">
              <a:ea typeface="楷体" pitchFamily="49" charset="-122"/>
            </a:endParaRPr>
          </a:p>
          <a:p>
            <a:pPr>
              <a:buFontTx/>
              <a:buNone/>
            </a:pPr>
            <a:endParaRPr lang="zh-CN" altLang="en-US" dirty="0"/>
          </a:p>
          <a:p>
            <a:endParaRPr lang="zh-CN" altLang="en-US" dirty="0"/>
          </a:p>
          <a:p>
            <a:pPr>
              <a:buFontTx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30590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4D3CD3B2-48D1-49C7-9461-895BCDDC1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>现 代 汉 语 /  华 文 概 念</a:t>
            </a:r>
            <a: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Konsep</a:t>
            </a:r>
            <a:r>
              <a:rPr lang="en-MY" altLang="zh-CN" b="1" u="sng" dirty="0">
                <a:solidFill>
                  <a:schemeClr val="tx1"/>
                </a:solidFill>
                <a:ea typeface="楷体" pitchFamily="49" charset="-122"/>
              </a:rPr>
              <a:t> </a:t>
            </a:r>
            <a: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  <a:t>Bahasa Mandarin </a:t>
            </a:r>
            <a:r>
              <a:rPr lang="en-MY" altLang="zh-CN" b="1" i="0" u="sng" dirty="0" err="1">
                <a:solidFill>
                  <a:schemeClr val="tx1"/>
                </a:solidFill>
                <a:ea typeface="楷体" pitchFamily="49" charset="-122"/>
              </a:rPr>
              <a:t>Moden</a:t>
            </a:r>
            <a:r>
              <a:rPr lang="en-MY" altLang="zh-CN" b="1" i="0" u="sng" dirty="0">
                <a:solidFill>
                  <a:schemeClr val="tx1"/>
                </a:solidFill>
                <a:ea typeface="楷体" pitchFamily="49" charset="-122"/>
              </a:rPr>
              <a:t> / </a:t>
            </a:r>
            <a:r>
              <a:rPr lang="en-MY" altLang="zh-CN" b="1" i="0" u="sng" dirty="0" err="1">
                <a:solidFill>
                  <a:schemeClr val="tx1"/>
                </a:solidFill>
                <a:ea typeface="楷体" pitchFamily="49" charset="-122"/>
              </a:rPr>
              <a:t>Cina</a:t>
            </a:r>
            <a:r>
              <a:rPr lang="zh-CN" altLang="en-US" b="1" i="0" u="sng" dirty="0">
                <a:solidFill>
                  <a:schemeClr val="tx1"/>
                </a:solidFill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</a:rPr>
            </a:br>
            <a:endParaRPr lang="zh-CN" altLang="en-US" b="1" i="0" u="sng" dirty="0">
              <a:solidFill>
                <a:schemeClr val="tx1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18BC026E-1C1A-41A6-BFF9-76191D65E5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ea typeface="楷体" pitchFamily="49" charset="-122"/>
              </a:rPr>
              <a:t> </a:t>
            </a:r>
            <a:r>
              <a:rPr lang="zh-CN" altLang="en-US" sz="3200" dirty="0">
                <a:ea typeface="楷体" pitchFamily="49" charset="-122"/>
              </a:rPr>
              <a:t>中 国  </a:t>
            </a:r>
            <a:r>
              <a:rPr lang="en-MY" altLang="zh-CN" sz="3200" dirty="0">
                <a:ea typeface="楷体" pitchFamily="49" charset="-122"/>
              </a:rPr>
              <a:t>China</a:t>
            </a:r>
            <a:r>
              <a:rPr lang="zh-CN" altLang="en-US" sz="3200" dirty="0">
                <a:ea typeface="楷体" pitchFamily="49" charset="-122"/>
              </a:rPr>
              <a:t>－－ 普 通 话 </a:t>
            </a:r>
            <a:r>
              <a:rPr lang="en-MY" altLang="zh-CN" sz="3200" dirty="0">
                <a:ea typeface="楷体" pitchFamily="49" charset="-122"/>
              </a:rPr>
              <a:t>Putonghua</a:t>
            </a:r>
          </a:p>
          <a:p>
            <a:endParaRPr lang="zh-CN" altLang="en-US" sz="3200" dirty="0"/>
          </a:p>
          <a:p>
            <a:r>
              <a:rPr lang="zh-CN" altLang="en-US" sz="3200" dirty="0">
                <a:ea typeface="楷体" pitchFamily="49" charset="-122"/>
              </a:rPr>
              <a:t> 台 湾 </a:t>
            </a:r>
            <a:r>
              <a:rPr lang="en-MY" altLang="zh-CN" sz="3200" dirty="0">
                <a:ea typeface="楷体" pitchFamily="49" charset="-122"/>
              </a:rPr>
              <a:t>Taiwan</a:t>
            </a:r>
            <a:r>
              <a:rPr lang="zh-CN" altLang="en-US" sz="3200" dirty="0">
                <a:ea typeface="楷体" pitchFamily="49" charset="-122"/>
              </a:rPr>
              <a:t>－－ 国 语 </a:t>
            </a:r>
            <a:r>
              <a:rPr lang="en-MY" altLang="zh-CN" sz="3200" dirty="0">
                <a:ea typeface="楷体" pitchFamily="49" charset="-122"/>
              </a:rPr>
              <a:t>Bahasa </a:t>
            </a:r>
            <a:r>
              <a:rPr lang="en-MY" altLang="zh-CN" sz="3200" dirty="0" err="1">
                <a:ea typeface="楷体" pitchFamily="49" charset="-122"/>
              </a:rPr>
              <a:t>Kebangsaan</a:t>
            </a:r>
            <a:endParaRPr lang="en-MY" altLang="zh-CN" sz="3200" dirty="0">
              <a:ea typeface="楷体" pitchFamily="49" charset="-122"/>
            </a:endParaRPr>
          </a:p>
          <a:p>
            <a:endParaRPr lang="zh-CN" altLang="en-US" sz="3200" dirty="0"/>
          </a:p>
          <a:p>
            <a:r>
              <a:rPr lang="zh-CN" altLang="en-US" sz="3200" dirty="0">
                <a:ea typeface="楷体" pitchFamily="49" charset="-122"/>
              </a:rPr>
              <a:t> 海 外 </a:t>
            </a:r>
            <a:r>
              <a:rPr lang="en-MY" altLang="zh-CN" sz="3200" dirty="0" err="1">
                <a:ea typeface="楷体" pitchFamily="49" charset="-122"/>
              </a:rPr>
              <a:t>Seberang</a:t>
            </a:r>
            <a:r>
              <a:rPr lang="en-MY" altLang="zh-CN" sz="3200" dirty="0">
                <a:ea typeface="楷体" pitchFamily="49" charset="-122"/>
              </a:rPr>
              <a:t> </a:t>
            </a:r>
            <a:r>
              <a:rPr lang="en-MY" altLang="zh-CN" sz="3200" dirty="0" err="1">
                <a:ea typeface="楷体" pitchFamily="49" charset="-122"/>
              </a:rPr>
              <a:t>Laut</a:t>
            </a:r>
            <a:r>
              <a:rPr lang="zh-CN" altLang="en-US" sz="3200" dirty="0">
                <a:ea typeface="楷体" pitchFamily="49" charset="-122"/>
              </a:rPr>
              <a:t>－－ 华 语 </a:t>
            </a:r>
            <a:r>
              <a:rPr lang="en-MY" altLang="zh-CN" sz="3200" dirty="0">
                <a:ea typeface="楷体" pitchFamily="49" charset="-122"/>
              </a:rPr>
              <a:t>Bahasa </a:t>
            </a:r>
            <a:r>
              <a:rPr lang="en-MY" altLang="zh-CN" sz="3200" dirty="0" err="1">
                <a:ea typeface="楷体" pitchFamily="49" charset="-122"/>
              </a:rPr>
              <a:t>Cina</a:t>
            </a:r>
            <a:endParaRPr lang="zh-CN" altLang="en-US" sz="3200" dirty="0">
              <a:ea typeface="楷体" pitchFamily="49" charset="-122"/>
            </a:endParaRPr>
          </a:p>
          <a:p>
            <a:pPr algn="ctr">
              <a:buFontTx/>
              <a:buNone/>
            </a:pPr>
            <a:endParaRPr lang="zh-CN" altLang="en-US" dirty="0">
              <a:ea typeface="楷体" pitchFamily="49" charset="-122"/>
            </a:endParaRPr>
          </a:p>
          <a:p>
            <a:pPr algn="ctr">
              <a:buFontTx/>
              <a:buNone/>
            </a:pP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6706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15923-F415-410B-BFEC-3A610520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ea typeface="楷体" pitchFamily="49" charset="-122"/>
              </a:rPr>
              <a:t>其 它 须 要 厘 清 的 观 念： 汉 语、普 通 话、 中 文。</a:t>
            </a:r>
            <a:r>
              <a:rPr lang="en-MY" altLang="zh-CN" dirty="0" err="1">
                <a:ea typeface="楷体" pitchFamily="49" charset="-122"/>
              </a:rPr>
              <a:t>Apa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perbezaan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antara</a:t>
            </a:r>
            <a:r>
              <a:rPr lang="en-MY" altLang="zh-CN" dirty="0">
                <a:ea typeface="楷体" pitchFamily="49" charset="-122"/>
              </a:rPr>
              <a:t> Mandarin, Putonghua and Bahasa China</a:t>
            </a:r>
            <a:br>
              <a:rPr lang="en-MY" altLang="zh-CN" dirty="0">
                <a:ea typeface="楷体" pitchFamily="49" charset="-122"/>
              </a:rPr>
            </a:br>
            <a:r>
              <a:rPr lang="en-MY" altLang="zh-CN" dirty="0">
                <a:ea typeface="楷体" pitchFamily="49" charset="-122"/>
              </a:rPr>
              <a:t/>
            </a:r>
            <a:br>
              <a:rPr lang="en-MY" altLang="zh-CN" dirty="0">
                <a:ea typeface="楷体" pitchFamily="49" charset="-122"/>
              </a:rPr>
            </a:br>
            <a:r>
              <a:rPr lang="zh-CN" altLang="en-US" dirty="0"/>
              <a:t/>
            </a:r>
            <a:br>
              <a:rPr lang="zh-CN" altLang="en-US" dirty="0"/>
            </a:b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637580-14B5-454C-8D64-66551135C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25148"/>
            <a:ext cx="8596668" cy="3616214"/>
          </a:xfrm>
        </p:spPr>
        <p:txBody>
          <a:bodyPr>
            <a:normAutofit fontScale="92500" lnSpcReduction="10000"/>
          </a:bodyPr>
          <a:lstStyle/>
          <a:p>
            <a:endParaRPr lang="en-MY" altLang="zh-CN" dirty="0">
              <a:ea typeface="楷体" pitchFamily="49" charset="-122"/>
            </a:endParaRPr>
          </a:p>
          <a:p>
            <a:pPr algn="just"/>
            <a:r>
              <a:rPr lang="zh-CN" altLang="en-US" dirty="0">
                <a:ea typeface="楷体" pitchFamily="49" charset="-122"/>
              </a:rPr>
              <a:t>中 文 </a:t>
            </a:r>
            <a:r>
              <a:rPr lang="en-MY" altLang="zh-CN" dirty="0">
                <a:ea typeface="楷体" pitchFamily="49" charset="-122"/>
              </a:rPr>
              <a:t>Bahasa China/ </a:t>
            </a:r>
            <a:r>
              <a:rPr lang="en-MY" altLang="zh-CN" dirty="0" err="1">
                <a:ea typeface="楷体" pitchFamily="49" charset="-122"/>
              </a:rPr>
              <a:t>Cina</a:t>
            </a:r>
            <a:r>
              <a:rPr lang="en-MY" altLang="zh-CN" dirty="0">
                <a:ea typeface="楷体" pitchFamily="49" charset="-122"/>
              </a:rPr>
              <a:t>: China </a:t>
            </a:r>
            <a:r>
              <a:rPr lang="en-MY" altLang="zh-CN" dirty="0" err="1">
                <a:ea typeface="楷体" pitchFamily="49" charset="-122"/>
              </a:rPr>
              <a:t>terdiri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daripada</a:t>
            </a:r>
            <a:r>
              <a:rPr lang="en-MY" altLang="zh-CN" dirty="0">
                <a:ea typeface="楷体" pitchFamily="49" charset="-122"/>
              </a:rPr>
              <a:t> 56 </a:t>
            </a:r>
            <a:r>
              <a:rPr lang="en-MY" altLang="zh-CN" dirty="0" err="1">
                <a:ea typeface="楷体" pitchFamily="49" charset="-122"/>
              </a:rPr>
              <a:t>suku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kaum</a:t>
            </a:r>
            <a:r>
              <a:rPr lang="en-MY" altLang="zh-CN" dirty="0">
                <a:ea typeface="楷体" pitchFamily="49" charset="-122"/>
              </a:rPr>
              <a:t> yang </a:t>
            </a:r>
            <a:r>
              <a:rPr lang="en-MY" altLang="zh-CN" dirty="0" err="1">
                <a:ea typeface="楷体" pitchFamily="49" charset="-122"/>
              </a:rPr>
              <a:t>mempunyai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lebih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dari</a:t>
            </a:r>
            <a:r>
              <a:rPr lang="en-MY" altLang="zh-CN" dirty="0">
                <a:ea typeface="楷体" pitchFamily="49" charset="-122"/>
              </a:rPr>
              <a:t> 80 </a:t>
            </a:r>
            <a:r>
              <a:rPr lang="en-MY" altLang="zh-CN" dirty="0" err="1">
                <a:ea typeface="楷体" pitchFamily="49" charset="-122"/>
              </a:rPr>
              <a:t>bahasa</a:t>
            </a:r>
            <a:r>
              <a:rPr lang="en-MY" altLang="zh-CN" dirty="0">
                <a:ea typeface="楷体" pitchFamily="49" charset="-122"/>
              </a:rPr>
              <a:t>, </a:t>
            </a:r>
            <a:r>
              <a:rPr lang="en-MY" altLang="zh-CN" dirty="0" err="1">
                <a:ea typeface="楷体" pitchFamily="49" charset="-122"/>
              </a:rPr>
              <a:t>kesemuanya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boleh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dikenali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sebagai</a:t>
            </a:r>
            <a:r>
              <a:rPr lang="en-MY" altLang="zh-CN" dirty="0">
                <a:ea typeface="楷体" pitchFamily="49" charset="-122"/>
              </a:rPr>
              <a:t> Bhs China</a:t>
            </a:r>
          </a:p>
          <a:p>
            <a:pPr algn="just"/>
            <a:r>
              <a:rPr lang="zh-CN" altLang="en-US" dirty="0">
                <a:ea typeface="楷体" pitchFamily="49" charset="-122"/>
              </a:rPr>
              <a:t>汉 语 </a:t>
            </a:r>
            <a:r>
              <a:rPr lang="en-MY" altLang="zh-CN" dirty="0">
                <a:ea typeface="楷体" pitchFamily="49" charset="-122"/>
              </a:rPr>
              <a:t>Mandarin: Bahasa Han, Bahasa yang </a:t>
            </a:r>
            <a:r>
              <a:rPr lang="en-MY" altLang="zh-CN" dirty="0" err="1">
                <a:ea typeface="楷体" pitchFamily="49" charset="-122"/>
              </a:rPr>
              <a:t>ditutur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oleh</a:t>
            </a:r>
            <a:r>
              <a:rPr lang="en-MY" altLang="zh-CN" dirty="0">
                <a:ea typeface="楷体" pitchFamily="49" charset="-122"/>
              </a:rPr>
              <a:t> 94%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Han,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menjadi</a:t>
            </a:r>
            <a:r>
              <a:rPr lang="en-MY" altLang="zh-CN" dirty="0">
                <a:ea typeface="楷体" pitchFamily="49" charset="-122"/>
              </a:rPr>
              <a:t> lingua </a:t>
            </a:r>
            <a:r>
              <a:rPr lang="en-MY" altLang="zh-CN" dirty="0" err="1">
                <a:ea typeface="楷体" pitchFamily="49" charset="-122"/>
              </a:rPr>
              <a:t>fanka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symbol </a:t>
            </a:r>
            <a:r>
              <a:rPr lang="en-MY" altLang="zh-CN" dirty="0" err="1">
                <a:ea typeface="楷体" pitchFamily="49" charset="-122"/>
              </a:rPr>
              <a:t>penyatuan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negara</a:t>
            </a:r>
            <a:endParaRPr lang="en-MY" altLang="zh-CN" dirty="0">
              <a:ea typeface="楷体" pitchFamily="49" charset="-122"/>
            </a:endParaRPr>
          </a:p>
          <a:p>
            <a:pPr algn="just"/>
            <a:r>
              <a:rPr lang="zh-CN" altLang="en-US" dirty="0">
                <a:ea typeface="楷体" pitchFamily="49" charset="-122"/>
              </a:rPr>
              <a:t>普 通 话 </a:t>
            </a:r>
            <a:r>
              <a:rPr lang="en-MY" altLang="zh-CN" dirty="0">
                <a:ea typeface="楷体" pitchFamily="49" charset="-122"/>
              </a:rPr>
              <a:t>Putonghua: Bahasa </a:t>
            </a:r>
            <a:r>
              <a:rPr lang="en-MY" altLang="zh-CN" dirty="0" err="1">
                <a:ea typeface="楷体" pitchFamily="49" charset="-122"/>
              </a:rPr>
              <a:t>pertuturan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antara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kaum</a:t>
            </a:r>
            <a:r>
              <a:rPr lang="en-MY" altLang="zh-CN" dirty="0">
                <a:ea typeface="楷体" pitchFamily="49" charset="-122"/>
              </a:rPr>
              <a:t> China yang </a:t>
            </a:r>
            <a:r>
              <a:rPr lang="en-MY" altLang="zh-CN" dirty="0" err="1">
                <a:ea typeface="楷体" pitchFamily="49" charset="-122"/>
              </a:rPr>
              <a:t>berasaskan</a:t>
            </a:r>
            <a:r>
              <a:rPr lang="en-MY" altLang="zh-CN" dirty="0">
                <a:ea typeface="楷体" pitchFamily="49" charset="-122"/>
              </a:rPr>
              <a:t> Bahasa Mandarin </a:t>
            </a:r>
            <a:r>
              <a:rPr lang="en-MY" altLang="zh-CN" dirty="0" err="1">
                <a:ea typeface="楷体" pitchFamily="49" charset="-122"/>
              </a:rPr>
              <a:t>baku</a:t>
            </a:r>
            <a:r>
              <a:rPr lang="en-MY" altLang="zh-CN" dirty="0">
                <a:ea typeface="楷体" pitchFamily="49" charset="-122"/>
              </a:rPr>
              <a:t>.</a:t>
            </a:r>
            <a:r>
              <a:rPr lang="zh-CN" altLang="en-US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Dihasilkan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pada</a:t>
            </a:r>
            <a:r>
              <a:rPr lang="en-MY" altLang="zh-CN" dirty="0">
                <a:ea typeface="楷体" pitchFamily="49" charset="-122"/>
              </a:rPr>
              <a:t> 1955, </a:t>
            </a:r>
            <a:r>
              <a:rPr lang="en-MY" altLang="zh-CN" dirty="0" err="1">
                <a:ea typeface="楷体" pitchFamily="49" charset="-122"/>
              </a:rPr>
              <a:t>berlandaskan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dialek</a:t>
            </a:r>
            <a:r>
              <a:rPr lang="en-MY" altLang="zh-CN" dirty="0">
                <a:ea typeface="楷体" pitchFamily="49" charset="-122"/>
              </a:rPr>
              <a:t> Beijing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Bahasa </a:t>
            </a:r>
            <a:r>
              <a:rPr lang="en-MY" altLang="zh-CN" dirty="0" err="1">
                <a:ea typeface="楷体" pitchFamily="49" charset="-122"/>
              </a:rPr>
              <a:t>utara</a:t>
            </a:r>
            <a:r>
              <a:rPr lang="en-MY" altLang="zh-CN" dirty="0">
                <a:ea typeface="楷体" pitchFamily="49" charset="-122"/>
              </a:rPr>
              <a:t>.</a:t>
            </a:r>
          </a:p>
          <a:p>
            <a:pPr marL="0" indent="0">
              <a:buNone/>
            </a:pPr>
            <a:endParaRPr lang="en-MY" dirty="0"/>
          </a:p>
          <a:p>
            <a:pPr marL="0" indent="0" algn="just">
              <a:buNone/>
            </a:pPr>
            <a:r>
              <a:rPr lang="en-MY" dirty="0" err="1"/>
              <a:t>Dialek</a:t>
            </a:r>
            <a:r>
              <a:rPr lang="en-MY" dirty="0"/>
              <a:t>: </a:t>
            </a:r>
            <a:r>
              <a:rPr lang="en-MY" dirty="0" err="1"/>
              <a:t>Seperti</a:t>
            </a:r>
            <a:r>
              <a:rPr lang="en-MY" dirty="0"/>
              <a:t> Cantonese and </a:t>
            </a:r>
            <a:r>
              <a:rPr lang="en-MY" dirty="0" err="1"/>
              <a:t>Hokkien</a:t>
            </a:r>
            <a:r>
              <a:rPr lang="en-MY" dirty="0"/>
              <a:t>, </a:t>
            </a:r>
            <a:r>
              <a:rPr lang="en-MY" dirty="0" err="1"/>
              <a:t>mengunakan</a:t>
            </a:r>
            <a:r>
              <a:rPr lang="en-MY" dirty="0"/>
              <a:t> </a:t>
            </a:r>
            <a:r>
              <a:rPr lang="en-MY" dirty="0" err="1"/>
              <a:t>huruf</a:t>
            </a:r>
            <a:r>
              <a:rPr lang="en-MY" dirty="0"/>
              <a:t> yang </a:t>
            </a:r>
            <a:r>
              <a:rPr lang="en-MY" dirty="0" err="1"/>
              <a:t>sama</a:t>
            </a:r>
            <a:r>
              <a:rPr lang="en-MY" dirty="0"/>
              <a:t> </a:t>
            </a:r>
            <a:r>
              <a:rPr lang="en-MY" dirty="0" err="1"/>
              <a:t>tetapi</a:t>
            </a:r>
            <a:r>
              <a:rPr lang="en-MY" dirty="0"/>
              <a:t> </a:t>
            </a:r>
            <a:r>
              <a:rPr lang="en-MY" dirty="0" err="1"/>
              <a:t>disebut</a:t>
            </a:r>
            <a:r>
              <a:rPr lang="en-MY" dirty="0"/>
              <a:t> </a:t>
            </a:r>
            <a:r>
              <a:rPr lang="en-MY" dirty="0" err="1"/>
              <a:t>dalam</a:t>
            </a:r>
            <a:r>
              <a:rPr lang="en-MY" dirty="0"/>
              <a:t> </a:t>
            </a:r>
            <a:r>
              <a:rPr lang="en-MY" dirty="0" err="1"/>
              <a:t>sebutan</a:t>
            </a:r>
            <a:r>
              <a:rPr lang="en-MY" dirty="0"/>
              <a:t> </a:t>
            </a:r>
            <a:r>
              <a:rPr lang="en-MY" dirty="0" err="1"/>
              <a:t>tersendiri</a:t>
            </a:r>
            <a:r>
              <a:rPr lang="en-MY" dirty="0"/>
              <a:t>. </a:t>
            </a:r>
            <a:r>
              <a:rPr lang="en-MY" dirty="0" err="1"/>
              <a:t>Penyatuan</a:t>
            </a:r>
            <a:r>
              <a:rPr lang="en-MY" dirty="0"/>
              <a:t> </a:t>
            </a:r>
            <a:r>
              <a:rPr lang="en-MY" dirty="0" err="1"/>
              <a:t>tulisan</a:t>
            </a:r>
            <a:r>
              <a:rPr lang="en-MY" dirty="0"/>
              <a:t> </a:t>
            </a:r>
            <a:r>
              <a:rPr lang="en-MY" dirty="0" err="1"/>
              <a:t>dan</a:t>
            </a:r>
            <a:r>
              <a:rPr lang="en-MY" dirty="0"/>
              <a:t> </a:t>
            </a:r>
            <a:r>
              <a:rPr lang="en-MY" dirty="0" err="1"/>
              <a:t>bukan</a:t>
            </a:r>
            <a:r>
              <a:rPr lang="en-MY" dirty="0"/>
              <a:t> </a:t>
            </a:r>
            <a:r>
              <a:rPr lang="en-MY" dirty="0" err="1"/>
              <a:t>penyatuan</a:t>
            </a:r>
            <a:r>
              <a:rPr lang="en-MY" dirty="0"/>
              <a:t> </a:t>
            </a:r>
            <a:r>
              <a:rPr lang="en-MY" dirty="0" err="1"/>
              <a:t>sebutan</a:t>
            </a:r>
            <a:r>
              <a:rPr lang="en-MY" dirty="0"/>
              <a:t>, </a:t>
            </a:r>
            <a:r>
              <a:rPr lang="en-MY" dirty="0" err="1"/>
              <a:t>jadi</a:t>
            </a:r>
            <a:r>
              <a:rPr lang="en-MY" dirty="0"/>
              <a:t> </a:t>
            </a:r>
            <a:r>
              <a:rPr lang="en-MY" dirty="0" err="1"/>
              <a:t>penyatuan</a:t>
            </a:r>
            <a:r>
              <a:rPr lang="en-MY" dirty="0"/>
              <a:t> </a:t>
            </a:r>
            <a:r>
              <a:rPr lang="en-MY" dirty="0" err="1"/>
              <a:t>sebutan</a:t>
            </a:r>
            <a:r>
              <a:rPr lang="en-MY" dirty="0"/>
              <a:t> </a:t>
            </a:r>
            <a:r>
              <a:rPr lang="en-MY" dirty="0" err="1"/>
              <a:t>dijalankan</a:t>
            </a:r>
            <a:r>
              <a:rPr lang="en-MY" dirty="0"/>
              <a:t> </a:t>
            </a:r>
            <a:r>
              <a:rPr lang="en-MY" dirty="0" err="1"/>
              <a:t>melalui</a:t>
            </a:r>
            <a:r>
              <a:rPr lang="en-MY" dirty="0"/>
              <a:t> </a:t>
            </a:r>
            <a:r>
              <a:rPr lang="en-MY" dirty="0" err="1"/>
              <a:t>pembangunan</a:t>
            </a:r>
            <a:r>
              <a:rPr lang="en-MY" dirty="0"/>
              <a:t> Putonghua.</a:t>
            </a:r>
          </a:p>
        </p:txBody>
      </p:sp>
    </p:spTree>
    <p:extLst>
      <p:ext uri="{BB962C8B-B14F-4D97-AF65-F5344CB8AC3E}">
        <p14:creationId xmlns:p14="http://schemas.microsoft.com/office/powerpoint/2010/main" xmlns="" val="188498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4E7059EF-555E-4ADF-A28C-3411303BD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>当 代  汉 语 热 潮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Kehangatan</a:t>
            </a:r>
            <a:r>
              <a:rPr lang="en-MY" altLang="zh-CN" b="1" u="sng" dirty="0">
                <a:solidFill>
                  <a:schemeClr val="tx1"/>
                </a:solidFill>
                <a:ea typeface="楷体" pitchFamily="49" charset="-122"/>
              </a:rPr>
              <a:t>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Pembelajaran</a:t>
            </a:r>
            <a:r>
              <a:rPr lang="en-MY" altLang="zh-CN" b="1" u="sng" dirty="0">
                <a:solidFill>
                  <a:schemeClr val="tx1"/>
                </a:solidFill>
                <a:ea typeface="楷体" pitchFamily="49" charset="-122"/>
              </a:rPr>
              <a:t> Bahasa Mandarin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Terkini</a:t>
            </a:r>
            <a:r>
              <a:rPr lang="zh-CN" altLang="en-US" b="1" i="0" u="sng" dirty="0">
                <a:solidFill>
                  <a:schemeClr val="tx1"/>
                </a:solidFill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</a:rPr>
            </a:br>
            <a:endParaRPr lang="zh-CN" altLang="en-US" b="1" i="0" u="sng" dirty="0">
              <a:solidFill>
                <a:schemeClr val="tx1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992652B5-7DA1-4B50-8EEA-7079B4E39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77278" y="2040835"/>
            <a:ext cx="7772400" cy="4648200"/>
          </a:xfrm>
        </p:spPr>
        <p:txBody>
          <a:bodyPr/>
          <a:lstStyle/>
          <a:p>
            <a:r>
              <a:rPr lang="zh-CN" altLang="en-US" dirty="0">
                <a:ea typeface="楷体" pitchFamily="49" charset="-122"/>
              </a:rPr>
              <a:t>强 势 的 民 族 造 就 强 势 的 语 文。</a:t>
            </a:r>
            <a:endParaRPr lang="en-MY" altLang="zh-CN" dirty="0">
              <a:ea typeface="楷体" pitchFamily="49" charset="-122"/>
            </a:endParaRPr>
          </a:p>
          <a:p>
            <a:r>
              <a:rPr lang="en-MY" altLang="zh-CN" dirty="0" err="1">
                <a:ea typeface="楷体" pitchFamily="49" charset="-122"/>
              </a:rPr>
              <a:t>Kekuatan</a:t>
            </a:r>
            <a:r>
              <a:rPr lang="en-MY" altLang="zh-CN" dirty="0">
                <a:ea typeface="楷体" pitchFamily="49" charset="-122"/>
              </a:rPr>
              <a:t> Bahasa </a:t>
            </a:r>
            <a:r>
              <a:rPr lang="en-MY" altLang="zh-CN" dirty="0" err="1">
                <a:ea typeface="楷体" pitchFamily="49" charset="-122"/>
              </a:rPr>
              <a:t>berikutan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kekuatan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bangsa</a:t>
            </a:r>
            <a:endParaRPr lang="zh-CN" altLang="en-US" dirty="0"/>
          </a:p>
          <a:p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五 份 一 的 世 界 人 口， 与 英 文 及 西 班 牙 文 三 强 鼎 力。</a:t>
            </a:r>
            <a:endParaRPr lang="en-MY" altLang="zh-CN" dirty="0">
              <a:ea typeface="楷体" pitchFamily="49" charset="-122"/>
            </a:endParaRPr>
          </a:p>
          <a:p>
            <a:r>
              <a:rPr lang="en-MY" altLang="zh-CN" dirty="0" err="1">
                <a:ea typeface="楷体" pitchFamily="49" charset="-122"/>
              </a:rPr>
              <a:t>Ditutur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oleh</a:t>
            </a:r>
            <a:r>
              <a:rPr lang="en-MY" altLang="zh-CN" dirty="0">
                <a:ea typeface="楷体" pitchFamily="49" charset="-122"/>
              </a:rPr>
              <a:t> 20% </a:t>
            </a:r>
            <a:r>
              <a:rPr lang="en-MY" altLang="zh-CN" dirty="0" err="1">
                <a:ea typeface="楷体" pitchFamily="49" charset="-122"/>
              </a:rPr>
              <a:t>penduduk</a:t>
            </a:r>
            <a:r>
              <a:rPr lang="en-MY" altLang="zh-CN" dirty="0">
                <a:ea typeface="楷体" pitchFamily="49" charset="-122"/>
              </a:rPr>
              <a:t> dunia,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Bersama-</a:t>
            </a:r>
            <a:r>
              <a:rPr lang="en-MY" altLang="zh-CN" dirty="0" err="1">
                <a:ea typeface="楷体" pitchFamily="49" charset="-122"/>
              </a:rPr>
              <a:t>sama</a:t>
            </a:r>
            <a:r>
              <a:rPr lang="en-MY" altLang="zh-CN" dirty="0">
                <a:ea typeface="楷体" pitchFamily="49" charset="-122"/>
              </a:rPr>
              <a:t> Bahasa </a:t>
            </a:r>
            <a:r>
              <a:rPr lang="en-MY" altLang="zh-CN" dirty="0" err="1">
                <a:ea typeface="楷体" pitchFamily="49" charset="-122"/>
              </a:rPr>
              <a:t>Inggeris</a:t>
            </a:r>
            <a:r>
              <a:rPr lang="en-MY" altLang="zh-CN" dirty="0">
                <a:ea typeface="楷体" pitchFamily="49" charset="-122"/>
              </a:rPr>
              <a:t> and </a:t>
            </a:r>
            <a:r>
              <a:rPr lang="en-MY" altLang="zh-CN" dirty="0" err="1">
                <a:ea typeface="楷体" pitchFamily="49" charset="-122"/>
              </a:rPr>
              <a:t>Seponyol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menjadi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tiga</a:t>
            </a:r>
            <a:r>
              <a:rPr lang="en-MY" altLang="zh-CN" dirty="0">
                <a:ea typeface="楷体" pitchFamily="49" charset="-122"/>
              </a:rPr>
              <a:t> Bahasa </a:t>
            </a:r>
            <a:r>
              <a:rPr lang="en-MY" altLang="zh-CN" dirty="0" err="1">
                <a:ea typeface="楷体" pitchFamily="49" charset="-122"/>
              </a:rPr>
              <a:t>utama</a:t>
            </a:r>
            <a:r>
              <a:rPr lang="en-MY" altLang="zh-CN" dirty="0">
                <a:ea typeface="楷体" pitchFamily="49" charset="-122"/>
              </a:rPr>
              <a:t> dunia</a:t>
            </a:r>
            <a:r>
              <a:rPr lang="zh-CN" altLang="en-US" dirty="0">
                <a:ea typeface="楷体" pitchFamily="49" charset="-122"/>
              </a:rPr>
              <a:t> </a:t>
            </a:r>
          </a:p>
          <a:p>
            <a:endParaRPr lang="zh-CN" altLang="en-US" dirty="0">
              <a:ea typeface="楷体" pitchFamily="49" charset="-122"/>
            </a:endParaRPr>
          </a:p>
          <a:p>
            <a:endParaRPr lang="zh-CN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197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DA370DBB-D060-4E84-ADA5-C313BFD55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>
                <a:ea typeface="楷体" pitchFamily="49" charset="-122"/>
              </a:rPr>
              <a:t>近 代 史：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AD9B4294-5C18-4C3D-AEAE-2458DEF987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CN" altLang="en-US" dirty="0">
                <a:ea typeface="楷体" pitchFamily="49" charset="-122"/>
              </a:rPr>
              <a:t>	</a:t>
            </a:r>
          </a:p>
          <a:p>
            <a:r>
              <a:rPr lang="zh-CN" altLang="en-US" dirty="0">
                <a:ea typeface="楷体" pitchFamily="49" charset="-122"/>
              </a:rPr>
              <a:t>鸦 片 战 争 </a:t>
            </a:r>
            <a:r>
              <a:rPr lang="en-MY" altLang="zh-CN" dirty="0" err="1">
                <a:ea typeface="楷体" pitchFamily="49" charset="-122"/>
              </a:rPr>
              <a:t>Perang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Candu</a:t>
            </a:r>
            <a:endParaRPr lang="zh-CN" altLang="en-US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辛 亥 革 命 </a:t>
            </a:r>
            <a:r>
              <a:rPr lang="en-MY" altLang="zh-CN" dirty="0" err="1">
                <a:ea typeface="楷体" pitchFamily="49" charset="-122"/>
              </a:rPr>
              <a:t>Revolusi</a:t>
            </a:r>
            <a:r>
              <a:rPr lang="en-MY" altLang="zh-CN" dirty="0">
                <a:ea typeface="楷体" pitchFamily="49" charset="-122"/>
              </a:rPr>
              <a:t> 1911 </a:t>
            </a:r>
            <a:r>
              <a:rPr lang="en-MY" altLang="zh-CN" dirty="0" err="1">
                <a:ea typeface="楷体" pitchFamily="49" charset="-122"/>
              </a:rPr>
              <a:t>oleh</a:t>
            </a:r>
            <a:r>
              <a:rPr lang="en-MY" altLang="zh-CN" dirty="0">
                <a:ea typeface="楷体" pitchFamily="49" charset="-122"/>
              </a:rPr>
              <a:t> Sun </a:t>
            </a:r>
            <a:r>
              <a:rPr lang="en-MY" altLang="zh-CN" dirty="0" err="1">
                <a:ea typeface="楷体" pitchFamily="49" charset="-122"/>
              </a:rPr>
              <a:t>Yat</a:t>
            </a:r>
            <a:r>
              <a:rPr lang="en-MY" altLang="zh-CN" dirty="0">
                <a:ea typeface="楷体" pitchFamily="49" charset="-122"/>
              </a:rPr>
              <a:t> Sen</a:t>
            </a:r>
            <a:r>
              <a:rPr lang="zh-CN" altLang="en-US" dirty="0">
                <a:ea typeface="楷体" pitchFamily="49" charset="-122"/>
              </a:rPr>
              <a:t> ( 1911 年10 月10 日)、</a:t>
            </a:r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中 华 民 国 </a:t>
            </a:r>
            <a:r>
              <a:rPr lang="en-MY" altLang="zh-CN" dirty="0">
                <a:ea typeface="楷体" pitchFamily="49" charset="-122"/>
              </a:rPr>
              <a:t>Zaman </a:t>
            </a:r>
            <a:r>
              <a:rPr lang="en-MY" altLang="zh-CN" dirty="0" err="1">
                <a:ea typeface="楷体" pitchFamily="49" charset="-122"/>
              </a:rPr>
              <a:t>Nasionalis</a:t>
            </a:r>
            <a:r>
              <a:rPr lang="zh-CN" altLang="en-US" dirty="0">
                <a:ea typeface="楷体" pitchFamily="49" charset="-122"/>
              </a:rPr>
              <a:t> (1912-1949)、 </a:t>
            </a:r>
          </a:p>
          <a:p>
            <a:r>
              <a:rPr lang="zh-CN" altLang="en-US" dirty="0">
                <a:ea typeface="楷体" pitchFamily="49" charset="-122"/>
              </a:rPr>
              <a:t>国 共 战 争 </a:t>
            </a:r>
            <a:r>
              <a:rPr lang="en-MY" altLang="zh-CN" dirty="0" err="1">
                <a:ea typeface="楷体" pitchFamily="49" charset="-122"/>
              </a:rPr>
              <a:t>Peperangan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Nasionalis-Komunis</a:t>
            </a:r>
            <a:r>
              <a:rPr lang="zh-CN" altLang="en-US" dirty="0">
                <a:ea typeface="楷体" pitchFamily="49" charset="-122"/>
              </a:rPr>
              <a:t>、 抗 日 战 争 </a:t>
            </a:r>
            <a:r>
              <a:rPr lang="en-MY" altLang="zh-CN" dirty="0" err="1">
                <a:ea typeface="楷体" pitchFamily="49" charset="-122"/>
              </a:rPr>
              <a:t>Perang</a:t>
            </a:r>
            <a:r>
              <a:rPr lang="en-MY" altLang="zh-CN" dirty="0">
                <a:ea typeface="楷体" pitchFamily="49" charset="-122"/>
              </a:rPr>
              <a:t> Anti-Japan</a:t>
            </a:r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 中 华 人 民 共 和 国 ( 1949 年10 月1 日)</a:t>
            </a:r>
            <a:r>
              <a:rPr lang="en-MY" altLang="zh-CN" dirty="0">
                <a:ea typeface="楷体" pitchFamily="49" charset="-122"/>
              </a:rPr>
              <a:t>China </a:t>
            </a:r>
            <a:r>
              <a:rPr lang="en-MY" altLang="zh-CN" dirty="0" err="1">
                <a:ea typeface="楷体" pitchFamily="49" charset="-122"/>
              </a:rPr>
              <a:t>Baru-Sekarang</a:t>
            </a:r>
            <a:endParaRPr lang="zh-CN" altLang="en-US" dirty="0">
              <a:ea typeface="楷体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00660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7FE1A4-77BA-45CC-B771-DCADEE3AE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856" y="1179928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sz="2800" dirty="0">
                <a:latin typeface="Arial Black" panose="020B0A04020102020204" pitchFamily="34" charset="0"/>
              </a:rPr>
              <a:t>2016</a:t>
            </a:r>
            <a:r>
              <a:rPr lang="zh-CN" altLang="en-US" sz="2800" dirty="0">
                <a:latin typeface="Arial Black" panose="020B0A04020102020204" pitchFamily="34" charset="0"/>
              </a:rPr>
              <a:t>年，国家汉办在世界各地设立的推广汉语和传播中国文化的孔子学院，已增加到一百四十个国家五百一十一所学院和一千零七十三个课堂。目前全球学习汉语的人数，已从</a:t>
            </a:r>
            <a:r>
              <a:rPr lang="en-US" altLang="zh-CN" sz="2800" dirty="0">
                <a:latin typeface="Arial Black" panose="020B0A04020102020204" pitchFamily="34" charset="0"/>
              </a:rPr>
              <a:t>2004</a:t>
            </a:r>
            <a:r>
              <a:rPr lang="zh-CN" altLang="en-US" sz="2800" dirty="0">
                <a:latin typeface="Arial Black" panose="020B0A04020102020204" pitchFamily="34" charset="0"/>
              </a:rPr>
              <a:t>年的近三千万人增长到了一亿人。</a:t>
            </a:r>
            <a:endParaRPr lang="en-MY" altLang="zh-CN" sz="2800" dirty="0">
              <a:latin typeface="Arial Black" panose="020B0A04020102020204" pitchFamily="34" charset="0"/>
              <a:ea typeface="楷体" pitchFamily="49" charset="-122"/>
            </a:endParaRPr>
          </a:p>
          <a:p>
            <a:pPr algn="just"/>
            <a:r>
              <a:rPr lang="en-US" altLang="zh-CN" sz="2800" dirty="0" err="1">
                <a:latin typeface="Arial Black" panose="020B0A04020102020204" pitchFamily="34" charset="0"/>
              </a:rPr>
              <a:t>Pada</a:t>
            </a:r>
            <a:r>
              <a:rPr lang="en-US" altLang="zh-CN" sz="2800" dirty="0">
                <a:latin typeface="Arial Black" panose="020B0A04020102020204" pitchFamily="34" charset="0"/>
              </a:rPr>
              <a:t> 2016, </a:t>
            </a:r>
            <a:r>
              <a:rPr lang="en-US" altLang="zh-CN" sz="2800" dirty="0" err="1">
                <a:latin typeface="Arial Black" panose="020B0A04020102020204" pitchFamily="34" charset="0"/>
              </a:rPr>
              <a:t>Institut</a:t>
            </a:r>
            <a:r>
              <a:rPr lang="en-US" altLang="zh-CN" sz="2800" dirty="0">
                <a:latin typeface="Arial Black" panose="020B0A04020102020204" pitchFamily="34" charset="0"/>
              </a:rPr>
              <a:t> Confucius, yang </a:t>
            </a:r>
            <a:r>
              <a:rPr lang="en-US" altLang="zh-CN" sz="2800" dirty="0" err="1">
                <a:latin typeface="Arial Black" panose="020B0A04020102020204" pitchFamily="34" charset="0"/>
              </a:rPr>
              <a:t>ditubuhkan</a:t>
            </a:r>
            <a:r>
              <a:rPr lang="en-US" altLang="zh-CN" sz="2800" dirty="0">
                <a:latin typeface="Arial Black" panose="020B0A04020102020204" pitchFamily="34" charset="0"/>
              </a:rPr>
              <a:t> di </a:t>
            </a:r>
            <a:r>
              <a:rPr lang="en-US" altLang="zh-CN" sz="2800" dirty="0" err="1">
                <a:latin typeface="Arial Black" panose="020B0A04020102020204" pitchFamily="34" charset="0"/>
              </a:rPr>
              <a:t>seluruh</a:t>
            </a:r>
            <a:r>
              <a:rPr lang="en-US" altLang="zh-CN" sz="2800" dirty="0">
                <a:latin typeface="Arial Black" panose="020B0A04020102020204" pitchFamily="34" charset="0"/>
              </a:rPr>
              <a:t> dunia </a:t>
            </a:r>
            <a:r>
              <a:rPr lang="en-US" altLang="zh-CN" sz="2800" dirty="0" err="1">
                <a:latin typeface="Arial Black" panose="020B0A04020102020204" pitchFamily="34" charset="0"/>
              </a:rPr>
              <a:t>untuk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mempromosikan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bahasa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Cina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dan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menyebarkan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budaya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Cina</a:t>
            </a:r>
            <a:r>
              <a:rPr lang="en-US" altLang="zh-CN" sz="2800" dirty="0">
                <a:latin typeface="Arial Black" panose="020B0A04020102020204" pitchFamily="34" charset="0"/>
              </a:rPr>
              <a:t>, </a:t>
            </a:r>
            <a:r>
              <a:rPr lang="en-US" altLang="zh-CN" sz="2800" dirty="0" err="1">
                <a:latin typeface="Arial Black" panose="020B0A04020102020204" pitchFamily="34" charset="0"/>
              </a:rPr>
              <a:t>telah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meningkat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kepada</a:t>
            </a:r>
            <a:r>
              <a:rPr lang="en-US" altLang="zh-CN" sz="2800" dirty="0">
                <a:latin typeface="Arial Black" panose="020B0A04020102020204" pitchFamily="34" charset="0"/>
              </a:rPr>
              <a:t> 1151 </a:t>
            </a:r>
            <a:r>
              <a:rPr lang="en-US" altLang="zh-CN" sz="2800" dirty="0" err="1">
                <a:latin typeface="Arial Black" panose="020B0A04020102020204" pitchFamily="34" charset="0"/>
              </a:rPr>
              <a:t>kolej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dan</a:t>
            </a:r>
            <a:r>
              <a:rPr lang="en-US" altLang="zh-CN" sz="2800" dirty="0">
                <a:latin typeface="Arial Black" panose="020B0A04020102020204" pitchFamily="34" charset="0"/>
              </a:rPr>
              <a:t> 1,073 </a:t>
            </a:r>
            <a:r>
              <a:rPr lang="en-US" altLang="zh-CN" sz="2800" dirty="0" err="1">
                <a:latin typeface="Arial Black" panose="020B0A04020102020204" pitchFamily="34" charset="0"/>
              </a:rPr>
              <a:t>pusat</a:t>
            </a:r>
            <a:r>
              <a:rPr lang="en-US" altLang="zh-CN" sz="2800" dirty="0">
                <a:latin typeface="Arial Black" panose="020B0A04020102020204" pitchFamily="34" charset="0"/>
              </a:rPr>
              <a:t> di 140 </a:t>
            </a:r>
            <a:r>
              <a:rPr lang="en-US" altLang="zh-CN" sz="2800" dirty="0" err="1">
                <a:latin typeface="Arial Black" panose="020B0A04020102020204" pitchFamily="34" charset="0"/>
              </a:rPr>
              <a:t>negara</a:t>
            </a:r>
            <a:r>
              <a:rPr lang="en-US" altLang="zh-CN" sz="2800" dirty="0">
                <a:latin typeface="Arial Black" panose="020B0A04020102020204" pitchFamily="34" charset="0"/>
              </a:rPr>
              <a:t>. </a:t>
            </a:r>
            <a:r>
              <a:rPr lang="en-US" altLang="zh-CN" sz="2800" dirty="0" err="1">
                <a:latin typeface="Arial Black" panose="020B0A04020102020204" pitchFamily="34" charset="0"/>
              </a:rPr>
              <a:t>Bilangan</a:t>
            </a:r>
            <a:r>
              <a:rPr lang="en-US" altLang="zh-CN" sz="2800" dirty="0">
                <a:latin typeface="Arial Black" panose="020B0A04020102020204" pitchFamily="34" charset="0"/>
              </a:rPr>
              <a:t> orang yang </a:t>
            </a:r>
            <a:r>
              <a:rPr lang="en-US" altLang="zh-CN" sz="2800" dirty="0" err="1">
                <a:latin typeface="Arial Black" panose="020B0A04020102020204" pitchFamily="34" charset="0"/>
              </a:rPr>
              <a:t>belajar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Cina</a:t>
            </a:r>
            <a:r>
              <a:rPr lang="en-US" altLang="zh-CN" sz="2800" dirty="0">
                <a:latin typeface="Arial Black" panose="020B0A04020102020204" pitchFamily="34" charset="0"/>
              </a:rPr>
              <a:t> di </a:t>
            </a:r>
            <a:r>
              <a:rPr lang="en-US" altLang="zh-CN" sz="2800" dirty="0" err="1">
                <a:latin typeface="Arial Black" panose="020B0A04020102020204" pitchFamily="34" charset="0"/>
              </a:rPr>
              <a:t>peringkat</a:t>
            </a:r>
            <a:r>
              <a:rPr lang="en-US" altLang="zh-CN" sz="2800" dirty="0">
                <a:latin typeface="Arial Black" panose="020B0A04020102020204" pitchFamily="34" charset="0"/>
              </a:rPr>
              <a:t> global </a:t>
            </a:r>
            <a:r>
              <a:rPr lang="en-US" altLang="zh-CN" sz="2800" dirty="0" err="1">
                <a:latin typeface="Arial Black" panose="020B0A04020102020204" pitchFamily="34" charset="0"/>
              </a:rPr>
              <a:t>telah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berkembang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dari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hampir</a:t>
            </a:r>
            <a:r>
              <a:rPr lang="en-US" altLang="zh-CN" sz="2800" dirty="0">
                <a:latin typeface="Arial Black" panose="020B0A04020102020204" pitchFamily="34" charset="0"/>
              </a:rPr>
              <a:t> 30 </a:t>
            </a:r>
            <a:r>
              <a:rPr lang="en-US" altLang="zh-CN" sz="2800" dirty="0" err="1">
                <a:latin typeface="Arial Black" panose="020B0A04020102020204" pitchFamily="34" charset="0"/>
              </a:rPr>
              <a:t>juta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pada</a:t>
            </a:r>
            <a:r>
              <a:rPr lang="en-US" altLang="zh-CN" sz="2800" dirty="0">
                <a:latin typeface="Arial Black" panose="020B0A04020102020204" pitchFamily="34" charset="0"/>
              </a:rPr>
              <a:t> </a:t>
            </a:r>
            <a:r>
              <a:rPr lang="en-US" altLang="zh-CN" sz="2800" dirty="0" err="1">
                <a:latin typeface="Arial Black" panose="020B0A04020102020204" pitchFamily="34" charset="0"/>
              </a:rPr>
              <a:t>tahun</a:t>
            </a:r>
            <a:r>
              <a:rPr lang="en-US" altLang="zh-CN" sz="2800" dirty="0">
                <a:latin typeface="Arial Black" panose="020B0A04020102020204" pitchFamily="34" charset="0"/>
              </a:rPr>
              <a:t> 2004 </a:t>
            </a:r>
            <a:r>
              <a:rPr lang="en-US" altLang="zh-CN" sz="2800" dirty="0" err="1">
                <a:latin typeface="Arial Black" panose="020B0A04020102020204" pitchFamily="34" charset="0"/>
              </a:rPr>
              <a:t>kepada</a:t>
            </a:r>
            <a:r>
              <a:rPr lang="en-US" altLang="zh-CN" sz="2800" dirty="0">
                <a:latin typeface="Arial Black" panose="020B0A04020102020204" pitchFamily="34" charset="0"/>
              </a:rPr>
              <a:t> 100 </a:t>
            </a:r>
            <a:r>
              <a:rPr lang="en-US" altLang="zh-CN" sz="2800" dirty="0" err="1">
                <a:latin typeface="Arial Black" panose="020B0A04020102020204" pitchFamily="34" charset="0"/>
              </a:rPr>
              <a:t>juta</a:t>
            </a:r>
            <a:r>
              <a:rPr lang="en-US" altLang="zh-CN" sz="2800" dirty="0">
                <a:latin typeface="Arial Black" panose="020B0A04020102020204" pitchFamily="34" charset="0"/>
              </a:rPr>
              <a:t>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538435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F39C6734-0169-4288-805F-43B36C317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MY" altLang="zh-CN" dirty="0" err="1"/>
              <a:t>Intitusi</a:t>
            </a:r>
            <a:r>
              <a:rPr lang="en-MY" altLang="zh-CN" dirty="0"/>
              <a:t> </a:t>
            </a:r>
            <a:r>
              <a:rPr lang="en-MY" altLang="zh-CN" dirty="0" err="1"/>
              <a:t>Kongzi</a:t>
            </a:r>
            <a:r>
              <a:rPr lang="en-MY" altLang="zh-CN" dirty="0"/>
              <a:t> and HSK exam</a:t>
            </a:r>
            <a:endParaRPr lang="zh-CN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98A33207-8B6E-4238-AE10-85ACE3DEB5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89468" y="1930400"/>
            <a:ext cx="7772400" cy="4267200"/>
          </a:xfrm>
        </p:spPr>
        <p:txBody>
          <a:bodyPr>
            <a:normAutofit/>
          </a:bodyPr>
          <a:lstStyle/>
          <a:p>
            <a:pPr algn="just"/>
            <a:r>
              <a:rPr lang="zh-CN" altLang="en-US" dirty="0">
                <a:ea typeface="楷体" pitchFamily="49" charset="-122"/>
              </a:rPr>
              <a:t> 中 国 政 府 设 立“ 对 外 汉 语 办 公 室”(汉 办)， 并 在 世 界 各 处 设 立 类 似 英 国 文 化 协 会 (</a:t>
            </a:r>
            <a:r>
              <a:rPr lang="en-US" altLang="zh-CN" dirty="0">
                <a:ea typeface="楷体" pitchFamily="49" charset="-122"/>
              </a:rPr>
              <a:t>British Council) </a:t>
            </a:r>
            <a:r>
              <a:rPr lang="zh-CN" altLang="en-US" dirty="0">
                <a:ea typeface="楷体" pitchFamily="49" charset="-122"/>
              </a:rPr>
              <a:t>的“ 孔 子 学 院”。</a:t>
            </a:r>
            <a:endParaRPr lang="zh-CN" altLang="en-US" dirty="0"/>
          </a:p>
          <a:p>
            <a:pPr algn="just"/>
            <a:r>
              <a:rPr lang="en-MY" altLang="zh-CN" dirty="0"/>
              <a:t>Kerajaan China </a:t>
            </a:r>
            <a:r>
              <a:rPr lang="en-MY" altLang="zh-CN" dirty="0" err="1"/>
              <a:t>telah</a:t>
            </a:r>
            <a:r>
              <a:rPr lang="en-MY" altLang="zh-CN" dirty="0"/>
              <a:t> </a:t>
            </a:r>
            <a:r>
              <a:rPr lang="en-MY" altLang="zh-CN" dirty="0" err="1"/>
              <a:t>menubuhkan</a:t>
            </a:r>
            <a:r>
              <a:rPr lang="en-MY" altLang="zh-CN" dirty="0"/>
              <a:t> </a:t>
            </a:r>
            <a:r>
              <a:rPr lang="en-MY" altLang="zh-CN" dirty="0" err="1"/>
              <a:t>Pejabat</a:t>
            </a:r>
            <a:r>
              <a:rPr lang="en-MY" altLang="zh-CN" dirty="0"/>
              <a:t> </a:t>
            </a:r>
            <a:r>
              <a:rPr lang="en-MY" altLang="zh-CN" dirty="0" err="1"/>
              <a:t>Cina</a:t>
            </a:r>
            <a:r>
              <a:rPr lang="en-MY" altLang="zh-CN" dirty="0"/>
              <a:t> </a:t>
            </a:r>
            <a:r>
              <a:rPr lang="en-MY" altLang="zh-CN" dirty="0" err="1"/>
              <a:t>sebagai</a:t>
            </a:r>
            <a:r>
              <a:rPr lang="en-MY" altLang="zh-CN" dirty="0"/>
              <a:t> Bahasa </a:t>
            </a:r>
            <a:r>
              <a:rPr lang="en-MY" altLang="zh-CN" dirty="0" err="1"/>
              <a:t>Asing</a:t>
            </a:r>
            <a:r>
              <a:rPr lang="en-MY" altLang="zh-CN" dirty="0"/>
              <a:t> (</a:t>
            </a:r>
            <a:r>
              <a:rPr lang="en-MY" altLang="zh-CN" dirty="0" err="1"/>
              <a:t>Hanban</a:t>
            </a:r>
            <a:r>
              <a:rPr lang="en-MY" altLang="zh-CN" dirty="0"/>
              <a:t>) </a:t>
            </a:r>
            <a:r>
              <a:rPr lang="en-MY" altLang="zh-CN" dirty="0" err="1"/>
              <a:t>dan</a:t>
            </a:r>
            <a:r>
              <a:rPr lang="en-MY" altLang="zh-CN" dirty="0"/>
              <a:t> </a:t>
            </a:r>
            <a:r>
              <a:rPr lang="en-MY" altLang="zh-CN" dirty="0" err="1"/>
              <a:t>telah</a:t>
            </a:r>
            <a:r>
              <a:rPr lang="en-MY" altLang="zh-CN" dirty="0"/>
              <a:t> </a:t>
            </a:r>
            <a:r>
              <a:rPr lang="en-MY" altLang="zh-CN" dirty="0" err="1"/>
              <a:t>menubuhkan</a:t>
            </a:r>
            <a:r>
              <a:rPr lang="en-MY" altLang="zh-CN" dirty="0"/>
              <a:t> </a:t>
            </a:r>
            <a:r>
              <a:rPr lang="en-MY" altLang="zh-CN" dirty="0" err="1"/>
              <a:t>Institut</a:t>
            </a:r>
            <a:r>
              <a:rPr lang="en-MY" altLang="zh-CN" dirty="0"/>
              <a:t> Confucius yang </a:t>
            </a:r>
            <a:r>
              <a:rPr lang="en-MY" altLang="zh-CN" dirty="0" err="1"/>
              <a:t>serupa</a:t>
            </a:r>
            <a:r>
              <a:rPr lang="en-MY" altLang="zh-CN" dirty="0"/>
              <a:t> </a:t>
            </a:r>
            <a:r>
              <a:rPr lang="en-MY" altLang="zh-CN" dirty="0" err="1"/>
              <a:t>dengan</a:t>
            </a:r>
            <a:r>
              <a:rPr lang="en-MY" altLang="zh-CN" dirty="0"/>
              <a:t> Majlis British di </a:t>
            </a:r>
            <a:r>
              <a:rPr lang="en-MY" altLang="zh-CN" dirty="0" err="1"/>
              <a:t>seluruh</a:t>
            </a:r>
            <a:r>
              <a:rPr lang="en-MY" altLang="zh-CN" dirty="0"/>
              <a:t> dunia.</a:t>
            </a:r>
          </a:p>
          <a:p>
            <a:pPr algn="just"/>
            <a:endParaRPr lang="en-MY" altLang="zh-CN" dirty="0"/>
          </a:p>
          <a:p>
            <a:endParaRPr lang="en-MY" dirty="0"/>
          </a:p>
          <a:p>
            <a:pPr algn="just"/>
            <a:r>
              <a:rPr lang="en-MY" dirty="0" err="1"/>
              <a:t>Ujian</a:t>
            </a:r>
            <a:r>
              <a:rPr lang="en-MY" dirty="0"/>
              <a:t> </a:t>
            </a:r>
            <a:r>
              <a:rPr lang="en-MY" dirty="0" err="1"/>
              <a:t>kecekapan</a:t>
            </a:r>
            <a:r>
              <a:rPr lang="en-MY" dirty="0"/>
              <a:t> </a:t>
            </a:r>
            <a:r>
              <a:rPr lang="en-MY" dirty="0" err="1"/>
              <a:t>bahasa</a:t>
            </a:r>
            <a:r>
              <a:rPr lang="en-MY" dirty="0"/>
              <a:t> </a:t>
            </a:r>
            <a:r>
              <a:rPr lang="en-MY" dirty="0" err="1"/>
              <a:t>Cina</a:t>
            </a:r>
            <a:r>
              <a:rPr lang="en-MY" dirty="0"/>
              <a:t> HSK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peperiksaan</a:t>
            </a:r>
            <a:r>
              <a:rPr lang="en-MY" dirty="0"/>
              <a:t> </a:t>
            </a:r>
            <a:r>
              <a:rPr lang="en-MY" dirty="0" err="1"/>
              <a:t>piawai</a:t>
            </a:r>
            <a:r>
              <a:rPr lang="en-MY" dirty="0"/>
              <a:t> Bahasa </a:t>
            </a:r>
            <a:r>
              <a:rPr lang="en-MY" dirty="0" err="1"/>
              <a:t>Cina</a:t>
            </a:r>
            <a:r>
              <a:rPr lang="en-MY" dirty="0"/>
              <a:t> </a:t>
            </a:r>
            <a:r>
              <a:rPr lang="en-MY" dirty="0" err="1"/>
              <a:t>Piawaian</a:t>
            </a:r>
            <a:r>
              <a:rPr lang="en-MY" dirty="0"/>
              <a:t> Bahasa </a:t>
            </a:r>
            <a:r>
              <a:rPr lang="en-MY" dirty="0" err="1"/>
              <a:t>Cina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penutur</a:t>
            </a:r>
            <a:r>
              <a:rPr lang="en-MY" dirty="0"/>
              <a:t> </a:t>
            </a:r>
            <a:r>
              <a:rPr lang="en-MY" dirty="0" err="1"/>
              <a:t>bukan</a:t>
            </a:r>
            <a:r>
              <a:rPr lang="en-MY" dirty="0"/>
              <a:t> </a:t>
            </a:r>
            <a:r>
              <a:rPr lang="en-MY" dirty="0" err="1"/>
              <a:t>asli</a:t>
            </a:r>
            <a:r>
              <a:rPr lang="en-MY" dirty="0"/>
              <a:t> </a:t>
            </a:r>
            <a:r>
              <a:rPr lang="en-MY" dirty="0" err="1"/>
              <a:t>seperti</a:t>
            </a:r>
            <a:r>
              <a:rPr lang="en-MY" dirty="0"/>
              <a:t> </a:t>
            </a:r>
            <a:r>
              <a:rPr lang="en-MY" dirty="0" err="1"/>
              <a:t>pelajar</a:t>
            </a:r>
            <a:r>
              <a:rPr lang="en-MY" dirty="0"/>
              <a:t> </a:t>
            </a:r>
            <a:r>
              <a:rPr lang="en-MY" dirty="0" err="1"/>
              <a:t>asing</a:t>
            </a:r>
            <a:r>
              <a:rPr lang="en-MY" dirty="0"/>
              <a:t> </a:t>
            </a:r>
            <a:r>
              <a:rPr lang="en-MY" dirty="0" err="1"/>
              <a:t>Cina</a:t>
            </a:r>
            <a:r>
              <a:rPr lang="en-MY" dirty="0"/>
              <a:t> di </a:t>
            </a:r>
            <a:r>
              <a:rPr lang="en-MY" dirty="0" err="1"/>
              <a:t>luar</a:t>
            </a:r>
            <a:r>
              <a:rPr lang="en-MY" dirty="0"/>
              <a:t> </a:t>
            </a:r>
            <a:r>
              <a:rPr lang="en-MY" dirty="0" err="1"/>
              <a:t>negara</a:t>
            </a:r>
            <a:r>
              <a:rPr lang="en-MY" dirty="0"/>
              <a:t>.</a:t>
            </a:r>
          </a:p>
          <a:p>
            <a:pPr algn="just"/>
            <a:endParaRPr lang="en-MY" altLang="zh-CN" dirty="0"/>
          </a:p>
          <a:p>
            <a:endParaRPr lang="en-MY" altLang="zh-CN" dirty="0"/>
          </a:p>
          <a:p>
            <a:pPr>
              <a:buFontTx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516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A7F8F3A3-2CC7-4F8E-AD51-0B4C806EB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839" y="159026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zh-CN" altLang="en-US" b="1" u="sng" dirty="0">
                <a:solidFill>
                  <a:schemeClr val="tx1"/>
                </a:solidFill>
                <a:ea typeface="楷体" pitchFamily="49" charset="-122"/>
              </a:rPr>
              <a:t>中 国 现 况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Keadaan</a:t>
            </a:r>
            <a:r>
              <a:rPr lang="en-MY" altLang="zh-CN" b="1" u="sng" dirty="0">
                <a:solidFill>
                  <a:schemeClr val="tx1"/>
                </a:solidFill>
                <a:ea typeface="楷体" pitchFamily="49" charset="-122"/>
              </a:rPr>
              <a:t> China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Sekarang</a:t>
            </a:r>
            <a:r>
              <a:rPr lang="zh-CN" altLang="en-US" b="1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zh-CN" altLang="en-US" b="1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</a:br>
            <a: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  <a:t/>
            </a:r>
            <a:br>
              <a:rPr lang="zh-CN" altLang="en-US" b="1" i="0" u="sng" dirty="0">
                <a:solidFill>
                  <a:schemeClr val="tx1"/>
                </a:solidFill>
                <a:ea typeface="楷体" pitchFamily="49" charset="-122"/>
              </a:rPr>
            </a:br>
            <a:endParaRPr lang="zh-CN" altLang="en-US" b="1" i="0" u="sng" dirty="0">
              <a:solidFill>
                <a:schemeClr val="tx1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22669D56-EB52-48FC-A485-9BE01B1DA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5386" y="1479827"/>
            <a:ext cx="8596668" cy="4429014"/>
          </a:xfrm>
        </p:spPr>
        <p:txBody>
          <a:bodyPr>
            <a:normAutofit lnSpcReduction="10000"/>
          </a:bodyPr>
          <a:lstStyle/>
          <a:p>
            <a:pPr lvl="2"/>
            <a:r>
              <a:rPr lang="zh-CN" altLang="en-US" sz="2400" dirty="0">
                <a:ea typeface="楷体" pitchFamily="49" charset="-122"/>
              </a:rPr>
              <a:t>中 国 的 国 土 与 资 源： 九 百 六 十 万 平 方 公 里 ( 亚 一、 全 球 三、 约 欧 洲 面 积)</a:t>
            </a:r>
            <a:r>
              <a:rPr lang="en-MY" altLang="zh-CN" sz="2400" dirty="0">
                <a:ea typeface="楷体" pitchFamily="49" charset="-122"/>
              </a:rPr>
              <a:t> </a:t>
            </a:r>
          </a:p>
          <a:p>
            <a:pPr lvl="2"/>
            <a:r>
              <a:rPr lang="en-MY" altLang="zh-CN" sz="2400" dirty="0" err="1">
                <a:ea typeface="楷体" pitchFamily="49" charset="-122"/>
              </a:rPr>
              <a:t>Keluasan</a:t>
            </a:r>
            <a:r>
              <a:rPr lang="en-MY" altLang="zh-CN" sz="2400" dirty="0">
                <a:ea typeface="楷体" pitchFamily="49" charset="-122"/>
              </a:rPr>
              <a:t>: 9.6 million square kilometres (No 1 Asia, No 3 Dunia, </a:t>
            </a:r>
            <a:r>
              <a:rPr lang="en-MY" altLang="zh-CN" sz="2400" dirty="0" err="1">
                <a:ea typeface="楷体" pitchFamily="49" charset="-122"/>
              </a:rPr>
              <a:t>Lebih</a:t>
            </a:r>
            <a:r>
              <a:rPr lang="en-MY" altLang="zh-CN" sz="2400" dirty="0">
                <a:ea typeface="楷体" pitchFamily="49" charset="-122"/>
              </a:rPr>
              <a:t> </a:t>
            </a:r>
            <a:r>
              <a:rPr lang="en-MY" altLang="zh-CN" sz="2400" dirty="0" err="1">
                <a:ea typeface="楷体" pitchFamily="49" charset="-122"/>
              </a:rPr>
              <a:t>Kurang</a:t>
            </a:r>
            <a:r>
              <a:rPr lang="en-MY" altLang="zh-CN" sz="2400" dirty="0">
                <a:ea typeface="楷体" pitchFamily="49" charset="-122"/>
              </a:rPr>
              <a:t> </a:t>
            </a:r>
            <a:r>
              <a:rPr lang="en-MY" altLang="zh-CN" sz="2400" dirty="0" err="1">
                <a:ea typeface="楷体" pitchFamily="49" charset="-122"/>
              </a:rPr>
              <a:t>keluasan</a:t>
            </a:r>
            <a:r>
              <a:rPr lang="en-MY" altLang="zh-CN" sz="2400" dirty="0">
                <a:ea typeface="楷体" pitchFamily="49" charset="-122"/>
              </a:rPr>
              <a:t> </a:t>
            </a:r>
            <a:r>
              <a:rPr lang="en-MY" altLang="zh-CN" sz="2400" dirty="0" err="1">
                <a:ea typeface="楷体" pitchFamily="49" charset="-122"/>
              </a:rPr>
              <a:t>Eropah</a:t>
            </a:r>
            <a:r>
              <a:rPr lang="en-MY" altLang="zh-CN" sz="2400" dirty="0">
                <a:ea typeface="楷体" pitchFamily="49" charset="-122"/>
              </a:rPr>
              <a:t>)</a:t>
            </a:r>
            <a:endParaRPr lang="zh-CN" altLang="en-US" sz="2400" dirty="0">
              <a:ea typeface="楷体" pitchFamily="49" charset="-122"/>
            </a:endParaRPr>
          </a:p>
          <a:p>
            <a:endParaRPr lang="zh-CN" altLang="en-US" sz="2400" dirty="0"/>
          </a:p>
          <a:p>
            <a:pPr lvl="2"/>
            <a:r>
              <a:rPr lang="zh-CN" altLang="en-US" sz="2400" dirty="0">
                <a:ea typeface="楷体" pitchFamily="49" charset="-122"/>
              </a:rPr>
              <a:t> 地 理 ( 西 高 东 低、 地 少 山 多； 大 小 海 岛 五 千 座； 四 大 河 流： 长 江、 黄 河、 珠 江 与 黑 龙 江)</a:t>
            </a:r>
            <a:endParaRPr lang="en-MY" altLang="zh-CN" sz="2400" dirty="0">
              <a:ea typeface="楷体" pitchFamily="49" charset="-122"/>
            </a:endParaRPr>
          </a:p>
          <a:p>
            <a:pPr lvl="2"/>
            <a:r>
              <a:rPr lang="en-MY" altLang="zh-CN" sz="3200" dirty="0" err="1">
                <a:ea typeface="楷体" pitchFamily="49" charset="-122"/>
              </a:rPr>
              <a:t>Keadaan</a:t>
            </a:r>
            <a:r>
              <a:rPr lang="en-MY" altLang="zh-CN" sz="3200" dirty="0">
                <a:ea typeface="楷体" pitchFamily="49" charset="-122"/>
              </a:rPr>
              <a:t> </a:t>
            </a:r>
            <a:r>
              <a:rPr lang="en-MY" altLang="zh-CN" sz="3200" dirty="0" err="1">
                <a:ea typeface="楷体" pitchFamily="49" charset="-122"/>
              </a:rPr>
              <a:t>Geografi</a:t>
            </a:r>
            <a:r>
              <a:rPr lang="en-MY" altLang="zh-CN" sz="3200" dirty="0">
                <a:ea typeface="楷体" pitchFamily="49" charset="-122"/>
              </a:rPr>
              <a:t>: Barat Tinggi, </a:t>
            </a:r>
            <a:r>
              <a:rPr lang="en-MY" altLang="zh-CN" sz="3200" dirty="0" err="1">
                <a:ea typeface="楷体" pitchFamily="49" charset="-122"/>
              </a:rPr>
              <a:t>Timur</a:t>
            </a:r>
            <a:r>
              <a:rPr lang="en-MY" altLang="zh-CN" sz="3200" dirty="0">
                <a:ea typeface="楷体" pitchFamily="49" charset="-122"/>
              </a:rPr>
              <a:t> </a:t>
            </a:r>
            <a:r>
              <a:rPr lang="en-MY" altLang="zh-CN" sz="3200" dirty="0" err="1">
                <a:ea typeface="楷体" pitchFamily="49" charset="-122"/>
              </a:rPr>
              <a:t>Rendah</a:t>
            </a:r>
            <a:r>
              <a:rPr lang="en-MY" altLang="zh-CN" sz="3200" dirty="0">
                <a:ea typeface="楷体" pitchFamily="49" charset="-122"/>
              </a:rPr>
              <a:t>, Banyak </a:t>
            </a:r>
            <a:r>
              <a:rPr lang="en-MY" altLang="zh-CN" sz="3200" dirty="0" err="1">
                <a:ea typeface="楷体" pitchFamily="49" charset="-122"/>
              </a:rPr>
              <a:t>Gunung</a:t>
            </a:r>
            <a:r>
              <a:rPr lang="en-MY" altLang="zh-CN" sz="3200" dirty="0">
                <a:ea typeface="楷体" pitchFamily="49" charset="-122"/>
              </a:rPr>
              <a:t> </a:t>
            </a:r>
            <a:r>
              <a:rPr lang="en-MY" altLang="zh-CN" sz="3200" dirty="0" err="1">
                <a:ea typeface="楷体" pitchFamily="49" charset="-122"/>
              </a:rPr>
              <a:t>Kurang</a:t>
            </a:r>
            <a:r>
              <a:rPr lang="en-MY" altLang="zh-CN" sz="3200" dirty="0">
                <a:ea typeface="楷体" pitchFamily="49" charset="-122"/>
              </a:rPr>
              <a:t> Tanah Rata, 5000 </a:t>
            </a:r>
            <a:r>
              <a:rPr lang="en-MY" altLang="zh-CN" sz="3200" dirty="0" err="1">
                <a:ea typeface="楷体" pitchFamily="49" charset="-122"/>
              </a:rPr>
              <a:t>pulau</a:t>
            </a:r>
            <a:r>
              <a:rPr lang="en-MY" altLang="zh-CN" sz="3200" dirty="0">
                <a:ea typeface="楷体" pitchFamily="49" charset="-122"/>
              </a:rPr>
              <a:t>, 4 </a:t>
            </a:r>
            <a:r>
              <a:rPr lang="en-MY" altLang="zh-CN" sz="3200" dirty="0" err="1">
                <a:ea typeface="楷体" pitchFamily="49" charset="-122"/>
              </a:rPr>
              <a:t>sungai</a:t>
            </a:r>
            <a:r>
              <a:rPr lang="en-MY" altLang="zh-CN" sz="3200" dirty="0">
                <a:ea typeface="楷体" pitchFamily="49" charset="-122"/>
              </a:rPr>
              <a:t> Utama</a:t>
            </a:r>
            <a:endParaRPr lang="zh-CN" altLang="en-US" sz="3200" dirty="0">
              <a:ea typeface="楷体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675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>
            <a:extLst>
              <a:ext uri="{FF2B5EF4-FFF2-40B4-BE49-F238E27FC236}">
                <a16:creationId xmlns:a16="http://schemas.microsoft.com/office/drawing/2014/main" xmlns="" id="{40757D80-C76A-458F-9E7D-D53E5051800A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362200" y="685800"/>
            <a:ext cx="7620000" cy="5486400"/>
          </a:xfrm>
        </p:spPr>
      </p:pic>
    </p:spTree>
    <p:extLst>
      <p:ext uri="{BB962C8B-B14F-4D97-AF65-F5344CB8AC3E}">
        <p14:creationId xmlns:p14="http://schemas.microsoft.com/office/powerpoint/2010/main" xmlns="" val="114252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2BAB171A-7FA2-4265-B2CD-616DA55A9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u="sng" dirty="0">
                <a:solidFill>
                  <a:schemeClr val="tx1"/>
                </a:solidFill>
                <a:ea typeface="楷体" pitchFamily="49" charset="-122"/>
              </a:rPr>
              <a:t>中 国 现 况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Keadaan</a:t>
            </a:r>
            <a:r>
              <a:rPr lang="en-MY" altLang="zh-CN" b="1" u="sng" dirty="0">
                <a:solidFill>
                  <a:schemeClr val="tx1"/>
                </a:solidFill>
                <a:ea typeface="楷体" pitchFamily="49" charset="-122"/>
              </a:rPr>
              <a:t> China </a:t>
            </a:r>
            <a:r>
              <a:rPr lang="en-MY" altLang="zh-CN" b="1" u="sng" dirty="0" err="1">
                <a:solidFill>
                  <a:schemeClr val="tx1"/>
                </a:solidFill>
                <a:ea typeface="楷体" pitchFamily="49" charset="-122"/>
              </a:rPr>
              <a:t>Sekarang</a:t>
            </a:r>
            <a:endParaRPr lang="zh-CN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235FE93C-DC87-4FB2-8CB2-B309C00D7B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05000"/>
            <a:ext cx="7772400" cy="4267200"/>
          </a:xfrm>
        </p:spPr>
        <p:txBody>
          <a:bodyPr/>
          <a:lstStyle/>
          <a:p>
            <a:r>
              <a:rPr lang="zh-CN" altLang="en-US" dirty="0">
                <a:ea typeface="楷体" pitchFamily="49" charset="-122"/>
              </a:rPr>
              <a:t> 气 候 ( 复 杂， 大 陆 季 风 气 候， 四 季 分 明)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 err="1">
                <a:ea typeface="楷体" pitchFamily="49" charset="-122"/>
              </a:rPr>
              <a:t>Iklim</a:t>
            </a:r>
            <a:r>
              <a:rPr lang="en-MY" altLang="zh-CN" dirty="0">
                <a:ea typeface="楷体" pitchFamily="49" charset="-122"/>
              </a:rPr>
              <a:t>: </a:t>
            </a:r>
            <a:r>
              <a:rPr lang="en-MY" altLang="zh-CN" dirty="0" err="1">
                <a:ea typeface="楷体" pitchFamily="49" charset="-122"/>
              </a:rPr>
              <a:t>Komplex</a:t>
            </a:r>
            <a:r>
              <a:rPr lang="en-MY" altLang="zh-CN" dirty="0">
                <a:ea typeface="楷体" pitchFamily="49" charset="-122"/>
              </a:rPr>
              <a:t>, </a:t>
            </a:r>
            <a:r>
              <a:rPr lang="en-MY" altLang="zh-CN" dirty="0" err="1">
                <a:ea typeface="楷体" pitchFamily="49" charset="-122"/>
              </a:rPr>
              <a:t>Berbentuk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Monsun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Benua</a:t>
            </a:r>
            <a:r>
              <a:rPr lang="en-MY" altLang="zh-CN" dirty="0">
                <a:ea typeface="楷体" pitchFamily="49" charset="-122"/>
              </a:rPr>
              <a:t>, 4 </a:t>
            </a:r>
            <a:r>
              <a:rPr lang="en-MY" altLang="zh-CN" dirty="0" err="1">
                <a:ea typeface="楷体" pitchFamily="49" charset="-122"/>
              </a:rPr>
              <a:t>musim</a:t>
            </a:r>
            <a:endParaRPr lang="zh-CN" altLang="en-US" dirty="0">
              <a:ea typeface="楷体" pitchFamily="49" charset="-122"/>
            </a:endParaRPr>
          </a:p>
          <a:p>
            <a:endParaRPr lang="zh-CN" altLang="en-US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 行 政 单 位 ( 国、 党 与 军) 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 err="1">
                <a:ea typeface="楷体" pitchFamily="49" charset="-122"/>
              </a:rPr>
              <a:t>Sistem</a:t>
            </a:r>
            <a:r>
              <a:rPr lang="en-MY" altLang="zh-CN" dirty="0">
                <a:ea typeface="楷体" pitchFamily="49" charset="-122"/>
              </a:rPr>
              <a:t> Negara: Negara, </a:t>
            </a:r>
            <a:r>
              <a:rPr lang="en-MY" altLang="zh-CN" dirty="0" err="1">
                <a:ea typeface="楷体" pitchFamily="49" charset="-122"/>
              </a:rPr>
              <a:t>Parti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dan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Ketenteraan</a:t>
            </a:r>
            <a:endParaRPr lang="zh-CN" altLang="en-US" dirty="0">
              <a:ea typeface="楷体" pitchFamily="49" charset="-122"/>
            </a:endParaRPr>
          </a:p>
          <a:p>
            <a:r>
              <a:rPr lang="zh-CN" altLang="en-US" dirty="0">
                <a:ea typeface="楷体" pitchFamily="49" charset="-122"/>
              </a:rPr>
              <a:t>(中 央、 省、 县、 市、 地 方)</a:t>
            </a:r>
            <a:endParaRPr lang="en-MY" altLang="zh-CN" dirty="0">
              <a:ea typeface="楷体" pitchFamily="49" charset="-122"/>
            </a:endParaRPr>
          </a:p>
          <a:p>
            <a:pPr marL="0" indent="0">
              <a:buNone/>
            </a:pPr>
            <a:r>
              <a:rPr lang="en-MY" altLang="zh-CN" dirty="0" err="1">
                <a:ea typeface="楷体" pitchFamily="49" charset="-122"/>
              </a:rPr>
              <a:t>Sistem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Pentadbiran</a:t>
            </a:r>
            <a:r>
              <a:rPr lang="en-MY" altLang="zh-CN" dirty="0">
                <a:ea typeface="楷体" pitchFamily="49" charset="-122"/>
              </a:rPr>
              <a:t>: Kerajaan Pusat, </a:t>
            </a:r>
            <a:r>
              <a:rPr lang="en-MY" altLang="zh-CN" dirty="0" err="1">
                <a:ea typeface="楷体" pitchFamily="49" charset="-122"/>
              </a:rPr>
              <a:t>Provinsi</a:t>
            </a:r>
            <a:r>
              <a:rPr lang="en-MY" altLang="zh-CN" dirty="0">
                <a:ea typeface="楷体" pitchFamily="49" charset="-122"/>
              </a:rPr>
              <a:t>, Daerah, Bandar, </a:t>
            </a:r>
            <a:r>
              <a:rPr lang="en-MY" altLang="zh-CN" dirty="0" err="1">
                <a:ea typeface="楷体" pitchFamily="49" charset="-122"/>
              </a:rPr>
              <a:t>Tempatan</a:t>
            </a:r>
            <a:endParaRPr lang="zh-CN" altLang="en-US" dirty="0">
              <a:ea typeface="楷体" pitchFamily="49" charset="-122"/>
            </a:endParaRPr>
          </a:p>
          <a:p>
            <a:endParaRPr lang="zh-CN" altLang="en-US" dirty="0"/>
          </a:p>
          <a:p>
            <a:r>
              <a:rPr lang="zh-CN" altLang="en-US" dirty="0">
                <a:ea typeface="楷体" pitchFamily="49" charset="-122"/>
              </a:rPr>
              <a:t> 人 口 分 布 (东 少 西 多)</a:t>
            </a:r>
            <a:endParaRPr lang="en-MY" altLang="zh-CN" dirty="0">
              <a:ea typeface="楷体" pitchFamily="49" charset="-122"/>
            </a:endParaRPr>
          </a:p>
          <a:p>
            <a:r>
              <a:rPr lang="en-MY" altLang="zh-CN" dirty="0" err="1">
                <a:ea typeface="楷体" pitchFamily="49" charset="-122"/>
              </a:rPr>
              <a:t>Kependudukan</a:t>
            </a:r>
            <a:r>
              <a:rPr lang="en-MY" altLang="zh-CN" dirty="0">
                <a:ea typeface="楷体" pitchFamily="49" charset="-122"/>
              </a:rPr>
              <a:t>: </a:t>
            </a:r>
            <a:r>
              <a:rPr lang="en-MY" altLang="zh-CN" dirty="0" err="1">
                <a:ea typeface="楷体" pitchFamily="49" charset="-122"/>
              </a:rPr>
              <a:t>tertumpu</a:t>
            </a:r>
            <a:r>
              <a:rPr lang="en-MY" altLang="zh-CN" dirty="0">
                <a:ea typeface="楷体" pitchFamily="49" charset="-122"/>
              </a:rPr>
              <a:t> di </a:t>
            </a:r>
            <a:r>
              <a:rPr lang="en-MY" altLang="zh-CN" dirty="0" err="1">
                <a:ea typeface="楷体" pitchFamily="49" charset="-122"/>
              </a:rPr>
              <a:t>kawasan</a:t>
            </a:r>
            <a:r>
              <a:rPr lang="en-MY" altLang="zh-CN" dirty="0">
                <a:ea typeface="楷体" pitchFamily="49" charset="-122"/>
              </a:rPr>
              <a:t> </a:t>
            </a:r>
            <a:r>
              <a:rPr lang="en-MY" altLang="zh-CN" dirty="0" err="1">
                <a:ea typeface="楷体" pitchFamily="49" charset="-122"/>
              </a:rPr>
              <a:t>barat</a:t>
            </a:r>
            <a:endParaRPr lang="zh-CN" altLang="en-US" dirty="0">
              <a:ea typeface="楷体" pitchFamily="49" charset="-122"/>
            </a:endParaRPr>
          </a:p>
          <a:p>
            <a:pPr>
              <a:buFontTx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1740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2BAAE3FC-766C-49EF-9513-899B9E7A5AB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1397EC1-21CF-419F-8D30-09B33D7CCD1D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940904" y="1325217"/>
            <a:ext cx="9425471" cy="4773959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altLang="en-US" sz="2800" dirty="0"/>
              <a:t>Hari </a:t>
            </a:r>
            <a:r>
              <a:rPr lang="en-GB" altLang="en-US" sz="2800" dirty="0" err="1"/>
              <a:t>ini</a:t>
            </a:r>
            <a:r>
              <a:rPr lang="en-GB" altLang="en-US" sz="2800" dirty="0"/>
              <a:t>, China </a:t>
            </a:r>
            <a:r>
              <a:rPr lang="en-GB" altLang="en-US" sz="2800" dirty="0" err="1"/>
              <a:t>mempunyai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jumlah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penduduk</a:t>
            </a:r>
            <a:r>
              <a:rPr lang="en-GB" altLang="en-US" sz="2800" dirty="0"/>
              <a:t> </a:t>
            </a:r>
            <a:r>
              <a:rPr lang="en-GB" altLang="en-US" sz="2800" dirty="0" err="1"/>
              <a:t>lebih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daripada</a:t>
            </a:r>
            <a:r>
              <a:rPr lang="en-GB" altLang="en-US" sz="2800" dirty="0"/>
              <a:t> 1.36 </a:t>
            </a:r>
            <a:r>
              <a:rPr lang="en-GB" altLang="en-US" sz="2800" dirty="0" err="1"/>
              <a:t>bilion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dan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merupakan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negara</a:t>
            </a:r>
            <a:r>
              <a:rPr lang="en-GB" altLang="en-US" sz="2800" dirty="0"/>
              <a:t> yang paling </a:t>
            </a:r>
            <a:r>
              <a:rPr lang="en-GB" altLang="en-US" sz="2800" dirty="0" err="1"/>
              <a:t>ramai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penduduk</a:t>
            </a:r>
            <a:r>
              <a:rPr lang="en-GB" altLang="en-US" sz="2800" dirty="0"/>
              <a:t> di dunia. </a:t>
            </a:r>
            <a:r>
              <a:rPr lang="zh-CN" altLang="en-US" sz="2800" dirty="0"/>
              <a:t>（</a:t>
            </a:r>
            <a:r>
              <a:rPr lang="en-US" altLang="zh-CN" sz="2800" dirty="0"/>
              <a:t>18.8% </a:t>
            </a:r>
            <a:r>
              <a:rPr lang="en-MY" altLang="zh-CN" sz="2800" dirty="0"/>
              <a:t>of </a:t>
            </a:r>
            <a:r>
              <a:rPr lang="en-MY" altLang="zh-CN" sz="2800" dirty="0" err="1"/>
              <a:t>jumlah</a:t>
            </a:r>
            <a:r>
              <a:rPr lang="en-MY" altLang="zh-CN" sz="2800" dirty="0"/>
              <a:t> </a:t>
            </a:r>
            <a:r>
              <a:rPr lang="en-MY" altLang="zh-CN" sz="2800" dirty="0" err="1"/>
              <a:t>penduduk</a:t>
            </a:r>
            <a:r>
              <a:rPr lang="en-MY" altLang="zh-CN" sz="2800" dirty="0"/>
              <a:t> dunia)</a:t>
            </a:r>
            <a:endParaRPr lang="en-GB" altLang="en-US" sz="2800" dirty="0"/>
          </a:p>
          <a:p>
            <a:pPr>
              <a:defRPr/>
            </a:pPr>
            <a:endParaRPr lang="en-GB" altLang="en-US" sz="2800" dirty="0"/>
          </a:p>
          <a:p>
            <a:pPr algn="just">
              <a:defRPr/>
            </a:pPr>
            <a:r>
              <a:rPr lang="en-GB" altLang="en-US" sz="2800" dirty="0"/>
              <a:t>China </a:t>
            </a:r>
            <a:r>
              <a:rPr lang="en-GB" altLang="en-US" sz="2800" dirty="0" err="1"/>
              <a:t>adalah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sebuah</a:t>
            </a:r>
            <a:r>
              <a:rPr lang="en-GB" altLang="en-US" sz="2800" dirty="0"/>
              <a:t> </a:t>
            </a:r>
            <a:r>
              <a:rPr lang="en-GB" altLang="en-US" sz="2800" dirty="0" err="1"/>
              <a:t>negara</a:t>
            </a:r>
            <a:r>
              <a:rPr lang="en-GB" altLang="en-US" sz="2800" dirty="0"/>
              <a:t> </a:t>
            </a:r>
            <a:r>
              <a:rPr lang="en-GB" altLang="en-US" sz="2800" dirty="0" err="1"/>
              <a:t>bersatu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dan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berbilang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etnik</a:t>
            </a:r>
            <a:r>
              <a:rPr lang="en-GB" altLang="en-US" sz="2800" dirty="0"/>
              <a:t> yang </a:t>
            </a:r>
            <a:r>
              <a:rPr lang="en-GB" altLang="en-US" sz="2800" dirty="0" err="1"/>
              <a:t>terdiri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daripada</a:t>
            </a:r>
            <a:r>
              <a:rPr lang="en-GB" altLang="en-US" sz="2800" dirty="0"/>
              <a:t> 56 </a:t>
            </a:r>
            <a:r>
              <a:rPr lang="en-GB" altLang="en-US" sz="2800" dirty="0" err="1"/>
              <a:t>kumpulan</a:t>
            </a:r>
            <a:r>
              <a:rPr lang="en-GB" altLang="en-US" sz="2800" dirty="0"/>
              <a:t> </a:t>
            </a:r>
            <a:r>
              <a:rPr lang="en-GB" altLang="en-US" sz="2800" dirty="0" err="1"/>
              <a:t>etnik</a:t>
            </a:r>
            <a:r>
              <a:rPr lang="en-GB" altLang="en-US" sz="2800" dirty="0"/>
              <a:t>. Kumpulan </a:t>
            </a:r>
            <a:r>
              <a:rPr lang="en-GB" altLang="en-US" sz="2800" dirty="0" err="1"/>
              <a:t>etnik</a:t>
            </a:r>
            <a:r>
              <a:rPr lang="en-GB" altLang="en-US" sz="2800" dirty="0"/>
              <a:t> Han </a:t>
            </a:r>
            <a:r>
              <a:rPr lang="en-GB" altLang="en-US" sz="2800" dirty="0" err="1"/>
              <a:t>terdiri</a:t>
            </a:r>
            <a:r>
              <a:rPr lang="en-GB" altLang="en-US" sz="2800" dirty="0"/>
              <a:t> </a:t>
            </a:r>
            <a:r>
              <a:rPr lang="en-GB" altLang="en-US" sz="2800" dirty="0" err="1"/>
              <a:t>daripada</a:t>
            </a:r>
            <a:r>
              <a:rPr lang="en-GB" altLang="en-US" sz="2800" dirty="0"/>
              <a:t> 92 </a:t>
            </a:r>
            <a:r>
              <a:rPr lang="en-GB" altLang="en-US" sz="2800" dirty="0" err="1"/>
              <a:t>peratus</a:t>
            </a:r>
            <a:r>
              <a:rPr lang="en-GB" altLang="en-US" sz="2800" dirty="0"/>
              <a:t> </a:t>
            </a:r>
            <a:r>
              <a:rPr lang="en-GB" altLang="en-US" sz="2800" dirty="0" err="1"/>
              <a:t>penduduk</a:t>
            </a:r>
            <a:r>
              <a:rPr lang="en-GB" altLang="en-US" sz="2800" dirty="0"/>
              <a:t> China </a:t>
            </a:r>
            <a:r>
              <a:rPr lang="en-GB" altLang="en-US" sz="2800" dirty="0" err="1"/>
              <a:t>dan</a:t>
            </a:r>
            <a:r>
              <a:rPr lang="en-GB" altLang="en-US" sz="2800" dirty="0"/>
              <a:t> yang lain </a:t>
            </a:r>
            <a:r>
              <a:rPr lang="en-GB" altLang="en-US" sz="2800" dirty="0" err="1"/>
              <a:t>dipanggil</a:t>
            </a:r>
            <a:r>
              <a:rPr lang="en-GB" altLang="en-US" sz="2800" dirty="0"/>
              <a:t> </a:t>
            </a:r>
            <a:r>
              <a:rPr lang="en-GB" altLang="en-US" sz="2800" dirty="0" err="1"/>
              <a:t>sebagai</a:t>
            </a:r>
            <a:r>
              <a:rPr lang="en-GB" altLang="en-US" sz="2800" dirty="0"/>
              <a:t> "</a:t>
            </a:r>
            <a:r>
              <a:rPr lang="en-GB" altLang="en-US" sz="2800" dirty="0" err="1"/>
              <a:t>etnik</a:t>
            </a:r>
            <a:r>
              <a:rPr lang="en-GB" altLang="en-US" sz="2800" dirty="0"/>
              <a:t> </a:t>
            </a:r>
            <a:r>
              <a:rPr lang="en-GB" altLang="en-US" sz="2800" dirty="0" err="1"/>
              <a:t>minoriti</a:t>
            </a:r>
            <a:r>
              <a:rPr lang="en-GB" altLang="en-US" sz="2800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xmlns="" val="364004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5C320B96-5249-4FC3-AB23-07AFD087024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AA40491B-D2A2-4619-9642-0AB4DFC06305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GB" altLang="en-US" sz="2400" dirty="0"/>
              <a:t>Di </a:t>
            </a:r>
            <a:r>
              <a:rPr lang="en-GB" altLang="en-US" sz="2400" dirty="0" err="1"/>
              <a:t>kalangan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penduduk</a:t>
            </a:r>
            <a:r>
              <a:rPr lang="en-GB" altLang="en-US" sz="2400" dirty="0"/>
              <a:t> </a:t>
            </a:r>
            <a:r>
              <a:rPr lang="en-GB" altLang="en-US" sz="2400" dirty="0" err="1"/>
              <a:t>etnik</a:t>
            </a:r>
            <a:r>
              <a:rPr lang="en-GB" altLang="en-US" sz="2400" dirty="0"/>
              <a:t> </a:t>
            </a:r>
            <a:r>
              <a:rPr lang="en-GB" altLang="en-US" sz="2400" dirty="0" err="1"/>
              <a:t>minoriti</a:t>
            </a:r>
            <a:r>
              <a:rPr lang="en-GB" altLang="en-US" sz="2400" dirty="0"/>
              <a:t>, Zhuang </a:t>
            </a:r>
            <a:r>
              <a:rPr lang="en-GB" altLang="en-US" sz="2400" dirty="0" err="1"/>
              <a:t>mempunyai</a:t>
            </a:r>
            <a:r>
              <a:rPr lang="en-GB" altLang="en-US" sz="2400" dirty="0"/>
              <a:t> yang </a:t>
            </a:r>
            <a:r>
              <a:rPr lang="en-GB" altLang="en-US" sz="2400" dirty="0" err="1"/>
              <a:t>terbesar</a:t>
            </a:r>
            <a:r>
              <a:rPr lang="en-GB" altLang="en-US" sz="2400" dirty="0"/>
              <a:t>. </a:t>
            </a:r>
            <a:r>
              <a:rPr lang="en-GB" altLang="en-US" sz="2400" dirty="0" err="1"/>
              <a:t>Kebanyakan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etnik</a:t>
            </a:r>
            <a:r>
              <a:rPr lang="en-GB" altLang="en-US" sz="2400" dirty="0"/>
              <a:t> </a:t>
            </a:r>
            <a:r>
              <a:rPr lang="en-GB" altLang="en-US" sz="2400" dirty="0" err="1"/>
              <a:t>minoriti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tinggal</a:t>
            </a:r>
            <a:r>
              <a:rPr lang="en-GB" altLang="en-US" sz="2400" dirty="0"/>
              <a:t> di Wilayah Yunnan. </a:t>
            </a:r>
            <a:r>
              <a:rPr lang="en-GB" altLang="en-US" sz="2400" dirty="0" err="1"/>
              <a:t>Ini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termasuk</a:t>
            </a:r>
            <a:r>
              <a:rPr lang="en-GB" altLang="en-US" sz="2400" dirty="0"/>
              <a:t> Dai, Miao, Tibet, Hui, Zhuang </a:t>
            </a:r>
            <a:r>
              <a:rPr lang="en-GB" altLang="en-US" sz="2400" dirty="0" err="1"/>
              <a:t>dan</a:t>
            </a:r>
            <a:r>
              <a:rPr lang="en-GB" altLang="en-US" sz="2400" dirty="0"/>
              <a:t> Yao.</a:t>
            </a:r>
          </a:p>
        </p:txBody>
      </p:sp>
    </p:spTree>
    <p:extLst>
      <p:ext uri="{BB962C8B-B14F-4D97-AF65-F5344CB8AC3E}">
        <p14:creationId xmlns:p14="http://schemas.microsoft.com/office/powerpoint/2010/main" xmlns="" val="425781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EF80C0BF-0877-42EF-9DBB-BC43893AD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334" y="450574"/>
            <a:ext cx="8267883" cy="715617"/>
          </a:xfrm>
        </p:spPr>
        <p:txBody>
          <a:bodyPr>
            <a:normAutofit fontScale="90000"/>
          </a:bodyPr>
          <a:lstStyle/>
          <a:p>
            <a:r>
              <a:rPr lang="en-MY" altLang="zh-CN" dirty="0" err="1"/>
              <a:t>Sistem</a:t>
            </a:r>
            <a:r>
              <a:rPr lang="en-MY" altLang="zh-CN" dirty="0"/>
              <a:t> </a:t>
            </a:r>
            <a:r>
              <a:rPr lang="en-MY" altLang="zh-CN" dirty="0" err="1"/>
              <a:t>Ekonomi</a:t>
            </a:r>
            <a:r>
              <a:rPr lang="en-MY" altLang="zh-CN" dirty="0"/>
              <a:t> China </a:t>
            </a:r>
            <a:r>
              <a:rPr lang="en-MY" altLang="zh-CN" dirty="0" err="1"/>
              <a:t>Selepas</a:t>
            </a:r>
            <a:r>
              <a:rPr lang="en-MY" altLang="zh-CN" dirty="0"/>
              <a:t> </a:t>
            </a:r>
            <a:r>
              <a:rPr lang="en-MY" altLang="zh-CN" dirty="0" err="1"/>
              <a:t>Kebangkitan</a:t>
            </a:r>
            <a:r>
              <a:rPr lang="en-MY" altLang="zh-CN" dirty="0"/>
              <a:t> </a:t>
            </a:r>
            <a:r>
              <a:rPr lang="en-MY" altLang="zh-CN" dirty="0" err="1"/>
              <a:t>Ekonomi</a:t>
            </a:r>
            <a:endParaRPr lang="zh-CN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435404DE-4D6A-4CAF-83CA-B6BD1735DB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334" y="1590261"/>
            <a:ext cx="8596668" cy="4570371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000" b="1" dirty="0">
                <a:ea typeface="楷体" pitchFamily="49" charset="-122"/>
              </a:rPr>
              <a:t>经 济： 	计 划 经 济 </a:t>
            </a:r>
            <a:r>
              <a:rPr lang="en-MY" altLang="zh-CN" sz="2000" b="1" dirty="0" err="1">
                <a:ea typeface="楷体" pitchFamily="49" charset="-122"/>
              </a:rPr>
              <a:t>Sistem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Rancangan</a:t>
            </a:r>
            <a:r>
              <a:rPr lang="en-MY" altLang="zh-CN" sz="2000" b="1" dirty="0">
                <a:ea typeface="楷体" pitchFamily="49" charset="-122"/>
              </a:rPr>
              <a:t> Pusat</a:t>
            </a:r>
            <a:endParaRPr lang="zh-CN" altLang="en-US" sz="2000" b="1" dirty="0"/>
          </a:p>
          <a:p>
            <a:r>
              <a:rPr lang="zh-CN" altLang="en-US" sz="2000" b="1" dirty="0">
                <a:ea typeface="楷体" pitchFamily="49" charset="-122"/>
              </a:rPr>
              <a:t> 改 革 开 放 (1979 年) </a:t>
            </a:r>
            <a:r>
              <a:rPr lang="en-MY" altLang="zh-CN" sz="2000" b="1" dirty="0" err="1">
                <a:ea typeface="楷体" pitchFamily="49" charset="-122"/>
              </a:rPr>
              <a:t>Polisi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Pembaharuan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dan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pembukaan</a:t>
            </a:r>
            <a:r>
              <a:rPr lang="en-MY" altLang="zh-CN" sz="2000" b="1" dirty="0">
                <a:ea typeface="楷体" pitchFamily="49" charset="-122"/>
              </a:rPr>
              <a:t> 1979</a:t>
            </a:r>
            <a:endParaRPr lang="zh-CN" altLang="en-US" sz="2000" b="1" dirty="0">
              <a:ea typeface="楷体" pitchFamily="49" charset="-122"/>
            </a:endParaRPr>
          </a:p>
          <a:p>
            <a:pPr lvl="2"/>
            <a:r>
              <a:rPr lang="zh-CN" altLang="en-US" sz="2000" b="1" dirty="0">
                <a:ea typeface="楷体" pitchFamily="49" charset="-122"/>
              </a:rPr>
              <a:t>多 元 经 济 共 存 ( 中 外 合 资、 国 有、 外 国 独 资、 人 民 共 创 之 集 团 性 企 业) </a:t>
            </a:r>
            <a:endParaRPr lang="en-MY" altLang="zh-CN" sz="2000" b="1" dirty="0">
              <a:ea typeface="楷体" pitchFamily="49" charset="-122"/>
            </a:endParaRPr>
          </a:p>
          <a:p>
            <a:pPr marL="914400" lvl="2" indent="0" algn="just">
              <a:buNone/>
            </a:pPr>
            <a:r>
              <a:rPr lang="en-MY" altLang="zh-CN" sz="2000" b="1" dirty="0" err="1">
                <a:ea typeface="楷体" pitchFamily="49" charset="-122"/>
              </a:rPr>
              <a:t>Sistem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Ekononi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Majmuk</a:t>
            </a:r>
            <a:r>
              <a:rPr lang="en-MY" altLang="zh-CN" sz="2000" b="1" dirty="0">
                <a:ea typeface="楷体" pitchFamily="49" charset="-122"/>
              </a:rPr>
              <a:t> Bersama: Syarikat China-</a:t>
            </a:r>
            <a:r>
              <a:rPr lang="en-MY" altLang="zh-CN" sz="2000" b="1" dirty="0" err="1">
                <a:ea typeface="楷体" pitchFamily="49" charset="-122"/>
              </a:rPr>
              <a:t>Asing</a:t>
            </a:r>
            <a:r>
              <a:rPr lang="en-MY" altLang="zh-CN" sz="2000" b="1" dirty="0">
                <a:ea typeface="楷体" pitchFamily="49" charset="-122"/>
              </a:rPr>
              <a:t>, Syarikat </a:t>
            </a:r>
            <a:r>
              <a:rPr lang="en-MY" altLang="zh-CN" sz="2000" b="1" dirty="0" err="1">
                <a:ea typeface="楷体" pitchFamily="49" charset="-122"/>
              </a:rPr>
              <a:t>Milik</a:t>
            </a:r>
            <a:r>
              <a:rPr lang="en-MY" altLang="zh-CN" sz="2000" b="1" dirty="0">
                <a:ea typeface="楷体" pitchFamily="49" charset="-122"/>
              </a:rPr>
              <a:t> Negara, Syarikat </a:t>
            </a:r>
            <a:r>
              <a:rPr lang="en-MY" altLang="zh-CN" sz="2000" b="1" dirty="0" err="1">
                <a:ea typeface="楷体" pitchFamily="49" charset="-122"/>
              </a:rPr>
              <a:t>Asing</a:t>
            </a:r>
            <a:r>
              <a:rPr lang="en-MY" altLang="zh-CN" sz="2000" b="1" dirty="0">
                <a:ea typeface="楷体" pitchFamily="49" charset="-122"/>
              </a:rPr>
              <a:t> Tunggal, Syarikat </a:t>
            </a:r>
            <a:r>
              <a:rPr lang="en-MY" altLang="zh-CN" sz="2000" b="1" dirty="0" err="1">
                <a:ea typeface="楷体" pitchFamily="49" charset="-122"/>
              </a:rPr>
              <a:t>Kerjasama</a:t>
            </a:r>
            <a:r>
              <a:rPr lang="en-MY" altLang="zh-CN" sz="2000" b="1" dirty="0">
                <a:ea typeface="楷体" pitchFamily="49" charset="-122"/>
              </a:rPr>
              <a:t> Antara Rakyat</a:t>
            </a:r>
            <a:endParaRPr lang="zh-CN" altLang="en-US" sz="2000" b="1" dirty="0">
              <a:ea typeface="楷体" pitchFamily="49" charset="-122"/>
            </a:endParaRPr>
          </a:p>
          <a:p>
            <a:pPr lvl="2"/>
            <a:endParaRPr lang="zh-CN" altLang="en-US" sz="2000" b="1" dirty="0">
              <a:ea typeface="楷体" pitchFamily="49" charset="-122"/>
            </a:endParaRPr>
          </a:p>
          <a:p>
            <a:pPr lvl="2"/>
            <a:r>
              <a:rPr lang="zh-CN" altLang="en-US" sz="2000" b="1" dirty="0">
                <a:ea typeface="楷体" pitchFamily="49" charset="-122"/>
              </a:rPr>
              <a:t> 港 澳 特 别 行 政 区：一 国 两 制</a:t>
            </a:r>
            <a:endParaRPr lang="en-MY" altLang="zh-CN" sz="2000" b="1" dirty="0">
              <a:ea typeface="楷体" pitchFamily="49" charset="-122"/>
            </a:endParaRPr>
          </a:p>
          <a:p>
            <a:pPr lvl="2"/>
            <a:r>
              <a:rPr lang="en-MY" altLang="zh-CN" sz="2000" b="1" dirty="0">
                <a:ea typeface="楷体" pitchFamily="49" charset="-122"/>
              </a:rPr>
              <a:t>Wilayah </a:t>
            </a:r>
            <a:r>
              <a:rPr lang="en-MY" altLang="zh-CN" sz="2000" b="1" dirty="0" err="1">
                <a:ea typeface="楷体" pitchFamily="49" charset="-122"/>
              </a:rPr>
              <a:t>Pentadbiran</a:t>
            </a:r>
            <a:r>
              <a:rPr lang="en-MY" altLang="zh-CN" sz="2000" b="1" dirty="0">
                <a:ea typeface="楷体" pitchFamily="49" charset="-122"/>
              </a:rPr>
              <a:t> Khas Hong Kong </a:t>
            </a:r>
            <a:r>
              <a:rPr lang="en-MY" altLang="zh-CN" sz="2000" b="1" dirty="0" err="1">
                <a:ea typeface="楷体" pitchFamily="49" charset="-122"/>
              </a:rPr>
              <a:t>dan</a:t>
            </a:r>
            <a:r>
              <a:rPr lang="en-MY" altLang="zh-CN" sz="2000" b="1" dirty="0">
                <a:ea typeface="楷体" pitchFamily="49" charset="-122"/>
              </a:rPr>
              <a:t> Macau (SAR): Satu Negara </a:t>
            </a:r>
            <a:r>
              <a:rPr lang="en-MY" altLang="zh-CN" sz="2000" b="1" dirty="0" err="1">
                <a:ea typeface="楷体" pitchFamily="49" charset="-122"/>
              </a:rPr>
              <a:t>Dua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Sistem</a:t>
            </a:r>
            <a:endParaRPr lang="en-MY" altLang="zh-CN" sz="2000" b="1" dirty="0">
              <a:ea typeface="楷体" pitchFamily="49" charset="-122"/>
            </a:endParaRPr>
          </a:p>
          <a:p>
            <a:pPr lvl="2"/>
            <a:endParaRPr lang="en-MY" altLang="zh-CN" sz="2000" b="1" dirty="0">
              <a:ea typeface="楷体" pitchFamily="49" charset="-122"/>
            </a:endParaRPr>
          </a:p>
          <a:p>
            <a:pPr lvl="2"/>
            <a:r>
              <a:rPr lang="en-MY" altLang="zh-CN" sz="2000" b="1" dirty="0" err="1">
                <a:ea typeface="楷体" pitchFamily="49" charset="-122"/>
              </a:rPr>
              <a:t>Isu</a:t>
            </a:r>
            <a:r>
              <a:rPr lang="en-MY" altLang="zh-CN" sz="2000" b="1" dirty="0">
                <a:ea typeface="楷体" pitchFamily="49" charset="-122"/>
              </a:rPr>
              <a:t> Taiwan: </a:t>
            </a:r>
            <a:r>
              <a:rPr lang="en-MY" altLang="zh-CN" sz="2000" b="1" dirty="0" err="1">
                <a:ea typeface="楷体" pitchFamily="49" charset="-122"/>
              </a:rPr>
              <a:t>wilayah</a:t>
            </a:r>
            <a:r>
              <a:rPr lang="en-MY" altLang="zh-CN" sz="2000" b="1" dirty="0">
                <a:ea typeface="楷体" pitchFamily="49" charset="-122"/>
              </a:rPr>
              <a:t> yang </a:t>
            </a:r>
            <a:r>
              <a:rPr lang="en-MY" altLang="zh-CN" sz="2000" b="1" dirty="0" err="1">
                <a:ea typeface="楷体" pitchFamily="49" charset="-122"/>
              </a:rPr>
              <a:t>belum</a:t>
            </a:r>
            <a:r>
              <a:rPr lang="en-MY" altLang="zh-CN" sz="2000" b="1" dirty="0">
                <a:ea typeface="楷体" pitchFamily="49" charset="-122"/>
              </a:rPr>
              <a:t> </a:t>
            </a:r>
            <a:r>
              <a:rPr lang="en-MY" altLang="zh-CN" sz="2000" b="1" dirty="0" err="1">
                <a:ea typeface="楷体" pitchFamily="49" charset="-122"/>
              </a:rPr>
              <a:t>disatukan</a:t>
            </a:r>
            <a:endParaRPr lang="zh-CN" altLang="en-US" sz="2000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873026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</TotalTime>
  <Words>1738</Words>
  <Application>Microsoft Office PowerPoint</Application>
  <PresentationFormat>Custom</PresentationFormat>
  <Paragraphs>165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Facet</vt:lpstr>
      <vt:lpstr>  现 代  华 文： 历 史、 发 展 与 趋 势  －－中 国、  华 文 与 你 Bahasa Mandarin Moden: Sejarah, Pembangunan dan  Perkembangan semasa</vt:lpstr>
      <vt:lpstr>中 国 历 史： 古 代 史 与 近 代 史</vt:lpstr>
      <vt:lpstr>近 代 史：</vt:lpstr>
      <vt:lpstr> 中 国 现 况 Keadaan China Sekarang     </vt:lpstr>
      <vt:lpstr>Slide 5</vt:lpstr>
      <vt:lpstr>中 国 现 况 Keadaan China Sekarang</vt:lpstr>
      <vt:lpstr>Slide 7</vt:lpstr>
      <vt:lpstr>Slide 8</vt:lpstr>
      <vt:lpstr>Sistem Ekonomi China Selepas Kebangkitan Ekonomi</vt:lpstr>
      <vt:lpstr> 华 侨 与 海 外 华 人 Perantauan Cina dan Orang Cina Seberang Laut</vt:lpstr>
      <vt:lpstr>Slide 11</vt:lpstr>
      <vt:lpstr>Slide 12</vt:lpstr>
      <vt:lpstr> 华 文 与 当 代 世 界  Bahasa Mandarin dan Dunia Semasa </vt:lpstr>
      <vt:lpstr>Slide 14</vt:lpstr>
      <vt:lpstr>Slide 15</vt:lpstr>
      <vt:lpstr>Slide 16</vt:lpstr>
      <vt:lpstr>Slide 17</vt:lpstr>
      <vt:lpstr>Slide 18</vt:lpstr>
      <vt:lpstr>Slide 19</vt:lpstr>
      <vt:lpstr>Evolusi Bahasa Mandarin Dari Klasik ke Moden</vt:lpstr>
      <vt:lpstr>篆 书 Tulisan Li</vt:lpstr>
      <vt:lpstr> 隶 书 Tulisan  Li</vt:lpstr>
      <vt:lpstr> 楷 书 Tulisan Kai</vt:lpstr>
      <vt:lpstr> 行 书 Tulisan Xin</vt:lpstr>
      <vt:lpstr> 草 书 Tulisan Cao (Rumput)</vt:lpstr>
      <vt:lpstr>Slide 26</vt:lpstr>
      <vt:lpstr>现 代 汉 语 /  华 文 概 念 Konsep Bahasa Mandarin Moden / Cina </vt:lpstr>
      <vt:lpstr>其 它 须 要 厘 清 的 观 念： 汉 语、普 通 话、 中 文。Apa perbezaan antara Mandarin, Putonghua and Bahasa China   </vt:lpstr>
      <vt:lpstr>当 代  汉 语 热 潮 Kehangatan Pembelajaran Bahasa Mandarin Terkini </vt:lpstr>
      <vt:lpstr>Slide 30</vt:lpstr>
      <vt:lpstr>Intitusi Kongzi and HSK exam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现 代  华 文： 历 史、 发 展 与 趋 势  －－中 国、  华 文 与 你</dc:title>
  <dc:creator>User</dc:creator>
  <cp:lastModifiedBy>User</cp:lastModifiedBy>
  <cp:revision>35</cp:revision>
  <dcterms:created xsi:type="dcterms:W3CDTF">2017-10-11T13:26:32Z</dcterms:created>
  <dcterms:modified xsi:type="dcterms:W3CDTF">2017-10-13T05:13:39Z</dcterms:modified>
</cp:coreProperties>
</file>